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483" r:id="rId4"/>
    <p:sldId id="484" r:id="rId5"/>
    <p:sldId id="485" r:id="rId6"/>
    <p:sldId id="301" r:id="rId7"/>
    <p:sldId id="476" r:id="rId8"/>
    <p:sldId id="477" r:id="rId9"/>
    <p:sldId id="478" r:id="rId10"/>
    <p:sldId id="479" r:id="rId11"/>
    <p:sldId id="480" r:id="rId12"/>
    <p:sldId id="475" r:id="rId13"/>
    <p:sldId id="260" r:id="rId14"/>
    <p:sldId id="262" r:id="rId15"/>
    <p:sldId id="267" r:id="rId16"/>
    <p:sldId id="474" r:id="rId17"/>
    <p:sldId id="286" r:id="rId18"/>
    <p:sldId id="310" r:id="rId19"/>
    <p:sldId id="307" r:id="rId20"/>
    <p:sldId id="486" r:id="rId21"/>
    <p:sldId id="487" r:id="rId22"/>
    <p:sldId id="488" r:id="rId23"/>
    <p:sldId id="489" r:id="rId24"/>
    <p:sldId id="490" r:id="rId25"/>
    <p:sldId id="481" r:id="rId26"/>
    <p:sldId id="4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9/19/24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sheet.com/neural-network-applicatio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nplayground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Artificial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Web content, also utilized human trainers to provide feedback</a:t>
            </a:r>
          </a:p>
          <a:p>
            <a:pPr lvl="1"/>
            <a:r>
              <a:rPr lang="en-US" sz="1400" dirty="0"/>
              <a:t>in addition to carry on on a conversation, can write code, music, poems,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ChatGPT and similar tools are known as LLMs (Large Language Models) since they are trained on massive text</a:t>
            </a:r>
          </a:p>
          <a:p>
            <a:pPr marL="9525" lvl="1"/>
            <a:endParaRPr lang="en-US" sz="1600" dirty="0"/>
          </a:p>
          <a:p>
            <a:pPr marL="9525" lvl="1"/>
            <a:r>
              <a:rPr lang="en-US" sz="1600" dirty="0"/>
              <a:t>how will tools like this change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education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writing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software development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tech support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D478-030B-00A0-1CCD-55519095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E3768-C966-2595-CB57-82E7410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6AD51-5D59-AB08-F2F9-3963760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08253"/>
            <a:ext cx="2514600" cy="4759325"/>
          </a:xfrm>
        </p:spPr>
        <p:txBody>
          <a:bodyPr/>
          <a:lstStyle/>
          <a:p>
            <a:pPr marL="9525" indent="0"/>
            <a:r>
              <a:rPr lang="en-US" sz="1600" dirty="0"/>
              <a:t>it was estimated that 120 ZB of data was generated every day in 2023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kilobyte	2</a:t>
            </a:r>
            <a:r>
              <a:rPr lang="en-US" sz="1100" baseline="30000" dirty="0"/>
              <a:t>10</a:t>
            </a:r>
            <a:r>
              <a:rPr lang="en-US" sz="1100" dirty="0"/>
              <a:t>   ~thousand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megabyte  	2</a:t>
            </a:r>
            <a:r>
              <a:rPr lang="en-US" sz="1100" baseline="30000" dirty="0"/>
              <a:t>20 	</a:t>
            </a:r>
            <a:r>
              <a:rPr lang="en-US" sz="1100" dirty="0"/>
              <a:t>~million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gigabyte 	2</a:t>
            </a:r>
            <a:r>
              <a:rPr lang="en-US" sz="1100" baseline="30000" dirty="0"/>
              <a:t>30 	</a:t>
            </a:r>
            <a:r>
              <a:rPr lang="en-US" sz="1100" dirty="0"/>
              <a:t>~billion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terabyte 	2</a:t>
            </a:r>
            <a:r>
              <a:rPr lang="en-US" sz="1100" baseline="30000" dirty="0"/>
              <a:t>40 	</a:t>
            </a:r>
            <a:r>
              <a:rPr lang="en-US" sz="1100" dirty="0"/>
              <a:t>~trillion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petabyte 	2</a:t>
            </a:r>
            <a:r>
              <a:rPr lang="en-US" sz="1100" baseline="30000" dirty="0"/>
              <a:t>50 	</a:t>
            </a:r>
            <a:r>
              <a:rPr lang="en-US" sz="1100" dirty="0"/>
              <a:t>~quadrillion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exabyte 	2</a:t>
            </a:r>
            <a:r>
              <a:rPr lang="en-US" sz="1100" baseline="30000" dirty="0"/>
              <a:t>60 	</a:t>
            </a:r>
            <a:r>
              <a:rPr lang="en-US" sz="1100" dirty="0"/>
              <a:t>~quintillion</a:t>
            </a:r>
          </a:p>
          <a:p>
            <a:pPr marL="250825" lvl="1" indent="-250825">
              <a:tabLst>
                <a:tab pos="1138238" algn="l"/>
                <a:tab pos="1477963" algn="l"/>
              </a:tabLst>
            </a:pPr>
            <a:r>
              <a:rPr lang="en-US" sz="1100" dirty="0"/>
              <a:t>zettabyte 	2</a:t>
            </a:r>
            <a:r>
              <a:rPr lang="en-US" sz="1100" baseline="30000" dirty="0"/>
              <a:t>70 	</a:t>
            </a:r>
            <a:r>
              <a:rPr lang="en-US" sz="1100" dirty="0"/>
              <a:t>~sextillion</a:t>
            </a:r>
          </a:p>
          <a:p>
            <a:pPr marL="9525" indent="0"/>
            <a:endParaRPr lang="en-US" sz="1600" dirty="0"/>
          </a:p>
          <a:p>
            <a:pPr marL="9525" indent="0"/>
            <a:r>
              <a:rPr lang="en-US" sz="1600" dirty="0"/>
              <a:t>Data Science is a discipline that focuses on extracting patterns and trends from data</a:t>
            </a:r>
          </a:p>
          <a:p>
            <a:pPr marL="409575" lvl="1" indent="-180975"/>
            <a:r>
              <a:rPr lang="en-US" sz="1200" dirty="0"/>
              <a:t>relies on Machine Learning to process the massive amounts of data and learn what features are significant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0254-2BB3-0067-4F61-6FB01F19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3394"/>
            <a:ext cx="5949330" cy="55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utilizes supervised learning to develop proficiency in recognizing patterns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neural nets predate modern computers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first invented by McCulloch and Pitts in 1943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12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devices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2C3B575-E31C-284D-9037-A992DD0B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Neurons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14040C01-031C-1343-98C1-F98D6604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077200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described an artificial neuron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inputs are binary: 0 (no input signal) or 1 (input signal)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each input has a weight associated with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activation function multiplies each input value by its weight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sum of the weighted inputs &gt;= </a:t>
            </a:r>
            <a:r>
              <a:rPr lang="en-US" altLang="en-US" sz="1400" b="1" dirty="0">
                <a:ea typeface="ＭＳ Ｐゴシック" panose="020B0600070205080204" pitchFamily="34" charset="-128"/>
                <a:sym typeface="Symbol" pitchFamily="2" charset="2"/>
              </a:rPr>
              <a:t>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then the neuron fires (outputs 1), else doesn't fire (outputs 0)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09E3FC10-4160-2D46-9B72-6671311A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F871D75-45D3-E949-9231-880B3ECE82BA}" type="slidenum">
              <a:rPr lang="en-US" altLang="en-US" sz="1400">
                <a:solidFill>
                  <a:srgbClr val="FF0000"/>
                </a:solidFill>
              </a:rPr>
              <a:pPr/>
              <a:t>13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24E2ED0-9C49-A54F-AD84-C4E908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214438"/>
            <a:ext cx="82883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/>
              <a:t>neural networks are based on the brain metaphor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>
                <a:sym typeface="Wingdings" pitchFamily="2" charset="2"/>
              </a:rPr>
              <a:t>large number of simple, neuron-like processing elements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large number of weighted connections between neurons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1400" i="1"/>
              <a:t>note: the weights encode information, not symbols!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parallel, distributed control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emphasis on learning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2843E2EC-E7B9-E14B-9687-F7A2FD77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683125"/>
            <a:ext cx="2873375" cy="74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&gt;=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output = 1</a:t>
            </a:r>
          </a:p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&lt;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  output = 0</a:t>
            </a:r>
          </a:p>
        </p:txBody>
      </p:sp>
      <p:graphicFrame>
        <p:nvGraphicFramePr>
          <p:cNvPr id="196615" name="Object 2">
            <a:extLst>
              <a:ext uri="{FF2B5EF4-FFF2-40B4-BE49-F238E27FC236}">
                <a16:creationId xmlns:a16="http://schemas.microsoft.com/office/drawing/2014/main" id="{21F304AC-A43F-5E48-949C-BCA3CA46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4138613"/>
          <a:ext cx="233521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9202400" imgH="22072600" progId="Visio.Drawing.5">
                  <p:embed/>
                </p:oleObj>
              </mc:Choice>
              <mc:Fallback>
                <p:oleObj name="VISIO" r:id="rId3" imgW="19202400" imgH="22072600" progId="Visio.Drawing.5">
                  <p:embed/>
                  <p:pic>
                    <p:nvPicPr>
                      <p:cNvPr id="196615" name="Object 2">
                        <a:extLst>
                          <a:ext uri="{FF2B5EF4-FFF2-40B4-BE49-F238E27FC236}">
                            <a16:creationId xmlns:a16="http://schemas.microsoft.com/office/drawing/2014/main" id="{21F304AC-A43F-5E48-949C-BCA3CA46E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138613"/>
                        <a:ext cx="233521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  <p:bldP spid="196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A08D45C-2DA2-B743-BC1C-02D6451F9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 via Neurons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47A087-7403-D14A-80EC-98DD44D0A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6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can view an (artificial or not) neuron as a computational element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accepts</a:t>
            </a:r>
            <a:r>
              <a:rPr lang="en-US" altLang="en-US" sz="14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classifies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 input if the output fires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3185DB23-96AB-B945-B8DC-C7A472F4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D79CEF0-38FD-814C-AB4E-94FFAF2E7DB2}" type="slidenum">
              <a:rPr lang="en-US" altLang="en-US" sz="1400">
                <a:solidFill>
                  <a:srgbClr val="FF0000"/>
                </a:solidFill>
              </a:rPr>
              <a:pPr/>
              <a:t>14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058269BE-F57C-1F40-AEF4-6503DDAF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609850"/>
            <a:ext cx="4645025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31800"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.75*1 = 1.5 &gt;= 1	</a:t>
            </a:r>
            <a:r>
              <a:rPr lang="en-US" altLang="en-US" sz="1300">
                <a:sym typeface="Wingdings" pitchFamily="2" charset="2"/>
              </a:rPr>
              <a:t> OUTPUT: 1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.75*0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.75*1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.75*0 = 0 &lt; 1 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C72F33F0-94CD-404C-8F17-2F6A3780E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025" y="2714625"/>
          <a:ext cx="233521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202400" imgH="22072600" progId="Visio.Drawing.5">
                  <p:embed/>
                </p:oleObj>
              </mc:Choice>
              <mc:Fallback>
                <p:oleObj name="VISIO" r:id="rId2" imgW="19202400" imgH="22072600" progId="Visio.Drawing.5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C72F33F0-94CD-404C-8F17-2F6A3780E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714625"/>
                        <a:ext cx="2335213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Text Box 6">
            <a:extLst>
              <a:ext uri="{FF2B5EF4-FFF2-40B4-BE49-F238E27FC236}">
                <a16:creationId xmlns:a16="http://schemas.microsoft.com/office/drawing/2014/main" id="{3F7EEE25-EBA3-E34D-915B-55EBBB8D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562600"/>
            <a:ext cx="5006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33"/>
                </a:solidFill>
              </a:rPr>
              <a:t>this neuron </a:t>
            </a:r>
            <a:r>
              <a:rPr lang="en-US" altLang="en-US" sz="1600" i="1">
                <a:solidFill>
                  <a:srgbClr val="FF0033"/>
                </a:solidFill>
              </a:rPr>
              <a:t>computes</a:t>
            </a:r>
            <a:r>
              <a:rPr lang="en-US" altLang="en-US" sz="1600">
                <a:solidFill>
                  <a:srgbClr val="FF0033"/>
                </a:solidFill>
              </a:rPr>
              <a:t> the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159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 Algorithm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88338" cy="17160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to avoid networks that are too specific, </a:t>
            </a:r>
            <a:r>
              <a:rPr lang="en-US" altLang="en-US" sz="1800" i="1" dirty="0"/>
              <a:t>cross-validation</a:t>
            </a:r>
            <a:r>
              <a:rPr lang="en-US" altLang="en-US" sz="1800" dirty="0"/>
              <a:t> can be used 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split training set into training &amp;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after each generation, test the net on the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continue until performance on the validation data diminishes</a:t>
            </a:r>
            <a:endParaRPr lang="en-US" altLang="en-US" sz="1800" dirty="0"/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37B681-13EC-6945-9A02-EC8AB44A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 Applications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8EF58C-CBC7-1A44-B898-670C884CE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599"/>
            <a:ext cx="8001000" cy="34290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Aerospace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Aircraft component fault detectors and simulations, aircraft control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Automotive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Improved guidance systems, virtual sensors, warranty activity analyzers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Electronics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Chip failure analysis, circuit chip layouts, machine vision, non-linear modeling, process control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Manufacturing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Machine diagnosis, product design and analysis, visual quality inspection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Robotics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Forklift robots, manipulator controllers, trajectory control, and vision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Telecommunications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Network monitoring, speech recognition, customer payment processing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Banking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Credit card attrition, credit and loan application evaluation, fraud and risk evaluation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Business Analytics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Customer behavior modeling, fraud propensity, market research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Financial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Corporate financial analysis, currency price prediction, loan advising, portfolio trading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Securities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Automatic bond rating, market analysis, and stock trading advisory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r" rtl="0" fontAlgn="base"/>
            <a:r>
              <a:rPr lang="en-US" sz="1400" b="0" i="1" dirty="0">
                <a:solidFill>
                  <a:srgbClr val="455264"/>
                </a:solidFill>
                <a:effectLst/>
                <a:latin typeface="TT Norms"/>
              </a:rPr>
              <a:t>source: 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TT Nor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https://www.smartsheet.com/neural-network-applications</a:t>
            </a:r>
            <a:endParaRPr lang="en-US" sz="1400" b="0" i="1" dirty="0">
              <a:solidFill>
                <a:schemeClr val="bg2"/>
              </a:solidFill>
              <a:effectLst/>
              <a:latin typeface="TT Norms"/>
            </a:endParaRPr>
          </a:p>
          <a:p>
            <a:pPr marL="0" indent="0" algn="r" rtl="0" fontAlgn="base"/>
            <a:endParaRPr lang="en-US" sz="1400" b="0" i="0" dirty="0">
              <a:solidFill>
                <a:srgbClr val="455264"/>
              </a:solidFill>
              <a:effectLst/>
              <a:latin typeface="TT Norms"/>
            </a:endParaRPr>
          </a:p>
          <a:p>
            <a:br>
              <a:rPr lang="en-US" sz="1050" dirty="0"/>
            </a:br>
            <a:endParaRPr lang="en-US" sz="1200" b="0" i="0" dirty="0">
              <a:solidFill>
                <a:srgbClr val="455264"/>
              </a:solidFill>
              <a:effectLst/>
              <a:latin typeface="TT Norms"/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54CF943-7DA3-1E4D-8974-49D4DDDE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6EEA24-4B4F-DD4A-B5CC-03381941C721}" type="slidenum">
              <a:rPr lang="en-US" altLang="en-US" sz="1400">
                <a:solidFill>
                  <a:srgbClr val="FF0000"/>
                </a:solidFill>
              </a:rPr>
              <a:pPr/>
              <a:t>17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1EA1FB-4B40-67DE-D7F8-E8FB32CF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001000" cy="9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more than 9,000 companies (including credit cards) use FICO Falcon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uses neural nets to model customer behavior, identify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claims improvement in credit card fraud detection of 30-70%</a:t>
            </a:r>
          </a:p>
          <a:p>
            <a:pPr marL="0" indent="0"/>
            <a:endParaRPr lang="en-US" sz="1400" kern="0" dirty="0">
              <a:solidFill>
                <a:srgbClr val="455264"/>
              </a:solidFill>
              <a:latin typeface="TT Norms"/>
            </a:endParaRPr>
          </a:p>
          <a:p>
            <a:br>
              <a:rPr lang="en-US" sz="1050" kern="0" dirty="0"/>
            </a:br>
            <a:endParaRPr lang="en-US" sz="1200" kern="0" dirty="0">
              <a:solidFill>
                <a:srgbClr val="455264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287628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skills), 4 hidden neurons (for feature extraction) and two outputs (corresponding to the majors)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2DC9-A1B5-0587-54D0-CC286DA0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5617"/>
            <a:ext cx="3347949" cy="2713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7284D-9B81-7D60-E206-295B790F5422}"/>
              </a:ext>
            </a:extLst>
          </p:cNvPr>
          <p:cNvSpPr txBox="1"/>
          <p:nvPr/>
        </p:nvSpPr>
        <p:spPr>
          <a:xfrm>
            <a:off x="1943100" y="59098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nnplayground.com</a:t>
            </a:r>
            <a:r>
              <a:rPr lang="en-US" sz="1600" dirty="0">
                <a:hlinkClick r:id="rId3"/>
              </a:rPr>
              <a:t>/</a:t>
            </a:r>
            <a:endParaRPr lang="en-US" sz="1600" dirty="0"/>
          </a:p>
        </p:txBody>
      </p:sp>
      <p:graphicFrame>
        <p:nvGraphicFramePr>
          <p:cNvPr id="3" name="Group 72">
            <a:extLst>
              <a:ext uri="{FF2B5EF4-FFF2-40B4-BE49-F238E27FC236}">
                <a16:creationId xmlns:a16="http://schemas.microsoft.com/office/drawing/2014/main" id="{B82A21D9-1AFD-FB3D-C3C7-9E0CD6E44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43561"/>
              </p:ext>
            </p:extLst>
          </p:nvPr>
        </p:nvGraphicFramePr>
        <p:xfrm>
          <a:off x="838200" y="3683074"/>
          <a:ext cx="3581400" cy="1820298"/>
        </p:xfrm>
        <a:graphic>
          <a:graphicData uri="http://schemas.openxmlformats.org/drawingml/2006/table">
            <a:tbl>
              <a:tblPr/>
              <a:tblGrid>
                <a:gridCol w="49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4657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6479"/>
              </p:ext>
            </p:extLst>
          </p:nvPr>
        </p:nvGraphicFramePr>
        <p:xfrm>
          <a:off x="457200" y="2103438"/>
          <a:ext cx="3581400" cy="1820298"/>
        </p:xfrm>
        <a:graphic>
          <a:graphicData uri="http://schemas.openxmlformats.org/drawingml/2006/table">
            <a:tbl>
              <a:tblPr/>
              <a:tblGrid>
                <a:gridCol w="42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A54009-A684-2BC9-AF5E-DB9E0D801E1B}"/>
              </a:ext>
            </a:extLst>
          </p:cNvPr>
          <p:cNvSpPr txBox="1"/>
          <p:nvPr/>
        </p:nvSpPr>
        <p:spPr>
          <a:xfrm>
            <a:off x="475561" y="4191000"/>
            <a:ext cx="3524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[ </a:t>
            </a:r>
          </a:p>
          <a:p>
            <a:r>
              <a:rPr lang="en-US" sz="1400" dirty="0">
                <a:latin typeface="+mj-lt"/>
              </a:rPr>
              <a:t>  [[0.8, 0.6, 0.9],[0, 1]],</a:t>
            </a:r>
          </a:p>
          <a:p>
            <a:r>
              <a:rPr lang="en-US" sz="1400" dirty="0">
                <a:latin typeface="+mj-lt"/>
              </a:rPr>
              <a:t>  [[0.9, 0.7, 1.0],[0, 1]],</a:t>
            </a:r>
          </a:p>
          <a:p>
            <a:r>
              <a:rPr lang="en-US" sz="1400" dirty="0">
                <a:latin typeface="+mj-lt"/>
              </a:rPr>
              <a:t>  [[0.8, 0.9, 0.6],[0, 1]],</a:t>
            </a:r>
          </a:p>
          <a:p>
            <a:r>
              <a:rPr lang="en-US" sz="1400" dirty="0">
                <a:latin typeface="+mj-lt"/>
              </a:rPr>
              <a:t>  [[0.2, 0.9, 0.2],[1, 0]],</a:t>
            </a:r>
          </a:p>
          <a:p>
            <a:r>
              <a:rPr lang="en-US" sz="1400" dirty="0">
                <a:latin typeface="+mj-lt"/>
              </a:rPr>
              <a:t>  [[0.6, 0.8, 0.4],[1, 0]],</a:t>
            </a:r>
          </a:p>
          <a:p>
            <a:r>
              <a:rPr lang="en-US" sz="1400" dirty="0">
                <a:latin typeface="+mj-lt"/>
              </a:rPr>
              <a:t>  [[0.7, 0.7, 0.7],[1, 0]]</a:t>
            </a:r>
          </a:p>
          <a:p>
            <a:r>
              <a:rPr lang="en-US" sz="1400" dirty="0">
                <a:latin typeface="+mj-lt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E46D-6EB5-8493-8BE0-DA16BC8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6390"/>
            <a:ext cx="4096439" cy="2980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5ECE49-7A91-6146-A607-6C9CC6B9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Intelligence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E6E1E7-1532-A94F-ABC9-5E6593C4B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Artificial Intelligence (AI) is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subfield of computer science closely tied with biology and cognitive science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is concerned with computing techniques and models that simulate/investigate intelligent behavior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research builds upon our understanding of the brain and evolutionary development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return, AI research provides insights into the way the brain works, as well as the larger process of biological evolution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three important research areas in AI are: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expert systems: </a:t>
            </a:r>
            <a:r>
              <a:rPr lang="en-US" altLang="en-US" sz="1400" dirty="0">
                <a:ea typeface="ＭＳ Ｐゴシック" panose="020B0600070205080204" pitchFamily="34" charset="-128"/>
              </a:rPr>
              <a:t>building rule-based systems that utilize expert knowledge in order to diagnose problems or identify solutions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neural networks: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building a model of the brain and "training" that model to recognize certain types of patterns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genetic algorithms: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"evolving" solutions to complex problems (especially problems that are intractable using other methods)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B57754B-325E-9E42-AC7C-ECAFD06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C01364-AD1F-AA48-BFC8-A4A03CED0943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7FE9488-1FC8-3544-B4FB-982D01E2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Evolutionary Models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86593B1-B11D-B04D-A117-EAF90D636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20813"/>
            <a:ext cx="8229600" cy="2160587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neural networks are patterned after the processes underlying brain activity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artificial neurons are interconnected into networks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information is sub-symbolic, stored in the strengths of the connections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genetic algorithms represent an approach to problem-solving that is patterned after the processes underlying evolution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potential solutions to problems form a population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better (more fit) solutions evolve through natural selection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D79CB958-9A2F-0C45-88E8-1BB7D47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59F74EB-0F05-D649-AB88-772534A000E7}" type="slidenum">
              <a:rPr lang="en-US" altLang="en-US" sz="1400">
                <a:solidFill>
                  <a:srgbClr val="FF0000"/>
                </a:solidFill>
              </a:rPr>
              <a:pPr/>
              <a:t>20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2BE6EDB3-98CD-8044-97FC-83095DF8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Darwin saw "… no limit to the power of slowly and beautifully adapting each form to the most complex relations of life …"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through the process of introducing variations into successive generations and selectively eliminating less fit individuals, adaptations of increasing capability and diversity emerge in a population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evolution and emergence occur in populations of embodied individuals, whose actions affect others and that, in turn, are affected by others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selective pressures come not only from the outside, but also from the interactions between members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561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6BE3310-2858-3146-B920-D8BA5D3B2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 &amp; Problem-Solving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DB10A59-A97D-9C42-ABA9-4C0E6524A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evolution slowly but surely produces populations in which individuals are suited to their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 characteristics/capabilities of individuals are defined by their </a:t>
            </a:r>
            <a:r>
              <a:rPr lang="en-US" altLang="en-US" sz="1400" i="1">
                <a:ea typeface="ＭＳ Ｐゴシック" panose="020B0600070205080204" pitchFamily="34" charset="-128"/>
              </a:rPr>
              <a:t>chromosomes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those individuals that are most fit (have the best characteristics/capabilities for their environment) are more likely to survive and reproduce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since the chromosomes of the parents are combined in the offspring, combinations of fit characteristics/capabilities are passed 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5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with a small probability, mutations can also occur resulting in offspring with new characteristics/capabilities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E459F5A6-1DD4-E64C-B8C0-C1F1900F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6A1D990-CF84-E14C-80FA-1B71A635F094}" type="slidenum">
              <a:rPr lang="en-US" altLang="en-US" sz="1400">
                <a:solidFill>
                  <a:srgbClr val="FF0000"/>
                </a:solidFill>
              </a:rPr>
              <a:pPr/>
              <a:t>21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3717" name="Rectangle 5">
            <a:extLst>
              <a:ext uri="{FF2B5EF4-FFF2-40B4-BE49-F238E27FC236}">
                <a16:creationId xmlns:a16="http://schemas.microsoft.com/office/drawing/2014/main" id="{1DFE4090-659A-1A45-B4BA-18B13E38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/>
              <a:t>in 1975, psychologist/computer scientist John Holland applied these principles to problem-solving 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en-US" altLang="en-US" sz="1600"/>
              <a:t> genetic algorithms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solve a problem by starting with a population of candidate solutions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using reproduction, mutation, and survival-of-the-fittest, evolve even better solutions</a:t>
            </a:r>
          </a:p>
        </p:txBody>
      </p:sp>
    </p:spTree>
    <p:extLst>
      <p:ext uri="{BB962C8B-B14F-4D97-AF65-F5344CB8AC3E}">
        <p14:creationId xmlns:p14="http://schemas.microsoft.com/office/powerpoint/2010/main" val="8416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0BF39DF-8D48-D34B-8008-180D51491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Genetic Algorithm (GA)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D2B4DF-FD13-F04B-9A69-F6FA91CC8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a given problem, must define: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chromosome: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	bit string that represents a potential solution 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fitness function: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a measure of how good/fit a particular chromosome is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reproduction scheme: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combining two parent chromosomes to yield offspring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mutation rate: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	likelihood of a random mutation in the chromosome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replacement scheme:</a:t>
            </a:r>
            <a:r>
              <a:rPr lang="en-US" altLang="en-US" sz="1400" dirty="0">
                <a:ea typeface="ＭＳ Ｐゴシック" panose="020B0600070205080204" pitchFamily="34" charset="-128"/>
              </a:rPr>
              <a:t>	replacing old (unfit) members with new offspring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termination condition:</a:t>
            </a:r>
            <a:r>
              <a:rPr lang="en-US" altLang="en-US" sz="1400" dirty="0">
                <a:ea typeface="ＭＳ Ｐゴシック" panose="020B0600070205080204" pitchFamily="34" charset="-128"/>
              </a:rPr>
              <a:t> 	when is a solution good enough?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general, the genetic algorithm: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en-US" sz="14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start with an initial (usually random) population of chromosomes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en-US" sz="14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while the termination condition is not met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evaluate the fitness of each member of the population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select members of the population that are most fit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produce the offspring of these members via reproduction &amp; mutation</a:t>
            </a:r>
          </a:p>
          <a:p>
            <a:pPr marL="895350" lvl="1" indent="-206375" eaLnBrk="1" hangingPunct="1">
              <a:buFont typeface="Wingdings" pitchFamily="2" charset="2"/>
              <a:buAutoNum type="arabicPeriod"/>
            </a:pPr>
            <a:r>
              <a:rPr lang="en-US" altLang="en-US" sz="1300" dirty="0">
                <a:solidFill>
                  <a:srgbClr val="FF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replace the least fit member of the population with these offspring</a:t>
            </a:r>
          </a:p>
          <a:p>
            <a:pPr marL="914400" lvl="2" indent="0" eaLnBrk="1" hangingPunct="1">
              <a:buNone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514350" lvl="1" indent="0" eaLnBrk="1" hangingPunct="1"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essentially, attempt to evolve better and better solutions</a:t>
            </a:r>
          </a:p>
          <a:p>
            <a:pPr marL="1295400" lvl="2" indent="-381000" eaLnBrk="1" hangingPunct="1">
              <a:buFont typeface="Wingdings" pitchFamily="2" charset="2"/>
              <a:buAutoNum type="arabicPeriod"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1295400" lvl="2" indent="-381000" eaLnBrk="1" hangingPunct="1">
              <a:buFont typeface="Wingdings" pitchFamily="2" charset="2"/>
              <a:buAutoNum type="arabicPeriod"/>
            </a:pPr>
            <a:endParaRPr lang="en-US" altLang="en-US" sz="1200" dirty="0">
              <a:solidFill>
                <a:srgbClr val="FF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8DAC58E9-8B53-D54F-9EBA-84C34A16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206BB3B-D6ED-C547-8608-25784AAA2A6B}" type="slidenum">
              <a:rPr lang="en-US" altLang="en-US" sz="1400">
                <a:solidFill>
                  <a:srgbClr val="FF0000"/>
                </a:solidFill>
              </a:rPr>
              <a:pPr/>
              <a:t>22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99276-2084-674B-B2EC-3C6289628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example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FCE1480-A529-8F40-B9DC-28AA97E06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546350"/>
          </a:xfrm>
        </p:spPr>
        <p:txBody>
          <a:bodyPr/>
          <a:lstStyle/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Suppose you are the logistics manager for a trucking company. You have items to ship, and a truck that can only hold 500 pounds or cargo. How do you select the items to put in the truck with the maximum dollar value?</a:t>
            </a:r>
          </a:p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227013" indent="3175" eaLnBrk="1" hangingPunct="1">
              <a:lnSpc>
                <a:spcPct val="90000"/>
              </a:lnSpc>
              <a:tabLst>
                <a:tab pos="2857500" algn="l"/>
                <a:tab pos="4113213" algn="l"/>
              </a:tabLst>
            </a:pP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857500" algn="l"/>
                <a:tab pos="4113213" algn="l"/>
              </a:tabLst>
            </a:pPr>
            <a:endParaRPr lang="en-US" altLang="en-US" sz="9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31FB0B9-88A6-CE49-BDC5-E3E29BEB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FC54883-001F-AB46-8512-F70A6EC0A6D0}" type="slidenum">
              <a:rPr lang="en-US" altLang="en-US" sz="1400">
                <a:solidFill>
                  <a:srgbClr val="FF0000"/>
                </a:solidFill>
              </a:rPr>
              <a:pPr/>
              <a:t>23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0636B60F-2C73-E845-B8E5-9E84B9AF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286250"/>
            <a:ext cx="77358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500" dirty="0"/>
              <a:t>could try a greedy approach (take next highest value item that fits)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500" dirty="0"/>
              <a:t>based on value: </a:t>
            </a:r>
            <a:r>
              <a:rPr lang="en-US" altLang="en-US" sz="1500" dirty="0" err="1"/>
              <a:t>cabinet+shelves+statue+console</a:t>
            </a:r>
            <a:r>
              <a:rPr lang="en-US" altLang="en-US" sz="1500" dirty="0"/>
              <a:t> = </a:t>
            </a:r>
            <a:r>
              <a:rPr lang="en-US" altLang="en-US" sz="1500" dirty="0">
                <a:solidFill>
                  <a:srgbClr val="FF0033"/>
                </a:solidFill>
              </a:rPr>
              <a:t>490 </a:t>
            </a:r>
            <a:r>
              <a:rPr lang="en-US" altLang="en-US" sz="1500" dirty="0" err="1">
                <a:solidFill>
                  <a:srgbClr val="FF0033"/>
                </a:solidFill>
              </a:rPr>
              <a:t>lbs</a:t>
            </a:r>
            <a:r>
              <a:rPr lang="en-US" altLang="en-US" sz="1500" dirty="0">
                <a:solidFill>
                  <a:srgbClr val="FF0033"/>
                </a:solidFill>
              </a:rPr>
              <a:t>, $9,900</a:t>
            </a:r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6D3BEBBB-CE9C-CB45-93D8-BD344EC7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357813"/>
            <a:ext cx="79041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3513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500" dirty="0"/>
              <a:t>note that this collection is not optimal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500" dirty="0" err="1"/>
              <a:t>cabinet+shelves+desk+stereo+console+clock</a:t>
            </a:r>
            <a:r>
              <a:rPr lang="en-US" altLang="en-US" sz="1500" dirty="0"/>
              <a:t> = </a:t>
            </a:r>
            <a:r>
              <a:rPr lang="en-US" altLang="en-US" sz="1500" dirty="0">
                <a:solidFill>
                  <a:srgbClr val="FF0033"/>
                </a:solidFill>
              </a:rPr>
              <a:t>310 </a:t>
            </a:r>
            <a:r>
              <a:rPr lang="en-US" altLang="en-US" sz="1500" dirty="0" err="1">
                <a:solidFill>
                  <a:srgbClr val="FF0033"/>
                </a:solidFill>
              </a:rPr>
              <a:t>lbs</a:t>
            </a:r>
            <a:r>
              <a:rPr lang="en-US" altLang="en-US" sz="1500" dirty="0">
                <a:solidFill>
                  <a:srgbClr val="FF0033"/>
                </a:solidFill>
              </a:rPr>
              <a:t>, $11,300</a:t>
            </a:r>
          </a:p>
        </p:txBody>
      </p:sp>
    </p:spTree>
    <p:extLst>
      <p:ext uri="{BB962C8B-B14F-4D97-AF65-F5344CB8AC3E}">
        <p14:creationId xmlns:p14="http://schemas.microsoft.com/office/powerpoint/2010/main" val="28905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  <p:bldP spid="2478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EF3FF2-E2A2-194F-8055-716EEC81E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 example (cont.)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1A1719E6-0A85-E14D-BB17-D898F298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609725"/>
          </a:xfrm>
        </p:spPr>
        <p:txBody>
          <a:bodyPr lIns="87094" tIns="43547" rIns="87094" bIns="43547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3A3E5663-E7BE-294E-B4A5-783C409D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AD07AA-A15E-C248-9D7F-C6A3097E326F}" type="slidenum">
              <a:rPr lang="en-US" altLang="en-US" sz="1400">
                <a:solidFill>
                  <a:srgbClr val="FF0000"/>
                </a:solidFill>
              </a:rPr>
              <a:pPr/>
              <a:t>24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7EDFE88D-835C-294C-94F8-7B7CBE46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048000"/>
            <a:ext cx="8288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 dirty="0"/>
              <a:t>chromosome:</a:t>
            </a:r>
            <a:r>
              <a:rPr lang="en-US" altLang="en-US" sz="1400" dirty="0"/>
              <a:t> a string of 8 bits with each bit corresponding to an item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1 implies that the corresponding item is included;   0 implies not included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	11100000  represents (</a:t>
            </a:r>
            <a:r>
              <a:rPr lang="en-US" altLang="en-US" sz="1400" dirty="0" err="1"/>
              <a:t>cabinet+shelves+statue</a:t>
            </a:r>
            <a:r>
              <a:rPr lang="en-US" altLang="en-US" sz="1400" dirty="0"/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		01101001  represents (</a:t>
            </a:r>
            <a:r>
              <a:rPr lang="en-US" altLang="en-US" sz="1400" dirty="0" err="1"/>
              <a:t>shelves+statue+stereo+clock</a:t>
            </a:r>
            <a:r>
              <a:rPr lang="en-US" altLang="en-US" sz="1400" dirty="0"/>
              <a:t>)</a:t>
            </a:r>
            <a:r>
              <a:rPr lang="en-US" altLang="en-US" sz="1500" dirty="0"/>
              <a:t>	</a:t>
            </a: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9765508D-C39C-AD41-9CF2-1A3DC2CA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248150"/>
            <a:ext cx="8288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 dirty="0"/>
              <a:t>fitness function:</a:t>
            </a:r>
            <a:r>
              <a:rPr lang="en-US" altLang="en-US" sz="1400" dirty="0"/>
              <a:t> favor collections with higher values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fit(chromosome) = sum of dollar amounts of items, or 0 if weight &gt; 500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	fit(11100000) = 9300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		fit(01101001) = 0</a:t>
            </a:r>
          </a:p>
        </p:txBody>
      </p:sp>
      <p:sp>
        <p:nvSpPr>
          <p:cNvPr id="248838" name="Rectangle 6">
            <a:extLst>
              <a:ext uri="{FF2B5EF4-FFF2-40B4-BE49-F238E27FC236}">
                <a16:creationId xmlns:a16="http://schemas.microsoft.com/office/drawing/2014/main" id="{7DBCB62D-BE0E-4541-B874-A4197686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391150"/>
            <a:ext cx="828833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14388" indent="-3175" defTabSz="865188"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38909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i="1"/>
              <a:t>reproduction scheme:</a:t>
            </a:r>
            <a:r>
              <a:rPr lang="en-US" altLang="en-US" sz="1400"/>
              <a:t> utilize crossover (a common technique in GA's)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/>
              <a:t>pick a random index, and swap left &amp; right sides from parents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/>
              <a:t>e.g.,	parents </a:t>
            </a:r>
            <a:r>
              <a:rPr lang="en-US" altLang="en-US" sz="1400">
                <a:solidFill>
                  <a:srgbClr val="FF0033"/>
                </a:solidFill>
              </a:rPr>
              <a:t>11100000</a:t>
            </a:r>
            <a:r>
              <a:rPr lang="en-US" altLang="en-US" sz="1400"/>
              <a:t>  and  </a:t>
            </a:r>
            <a:r>
              <a:rPr lang="en-US" altLang="en-US" sz="1400">
                <a:solidFill>
                  <a:schemeClr val="accent2"/>
                </a:solidFill>
              </a:rPr>
              <a:t>01101000</a:t>
            </a:r>
            <a:r>
              <a:rPr lang="en-US" altLang="en-US" sz="1400"/>
              <a:t>, pick index 4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/>
              <a:t>		</a:t>
            </a:r>
            <a:r>
              <a:rPr lang="en-US" altLang="en-US" sz="1400">
                <a:solidFill>
                  <a:srgbClr val="FF0033"/>
                </a:solidFill>
              </a:rPr>
              <a:t>1110</a:t>
            </a:r>
            <a:r>
              <a:rPr lang="en-US" altLang="en-US" sz="1400"/>
              <a:t>|</a:t>
            </a:r>
            <a:r>
              <a:rPr lang="en-US" altLang="en-US" sz="1400">
                <a:solidFill>
                  <a:srgbClr val="FF0033"/>
                </a:solidFill>
              </a:rPr>
              <a:t>0000</a:t>
            </a:r>
            <a:r>
              <a:rPr lang="en-US" altLang="en-US" sz="1400"/>
              <a:t> and </a:t>
            </a:r>
            <a:r>
              <a:rPr lang="en-US" altLang="en-US" sz="1400">
                <a:solidFill>
                  <a:schemeClr val="accent2"/>
                </a:solidFill>
              </a:rPr>
              <a:t>0110</a:t>
            </a:r>
            <a:r>
              <a:rPr lang="en-US" altLang="en-US" sz="1400"/>
              <a:t>|</a:t>
            </a:r>
            <a:r>
              <a:rPr lang="en-US" altLang="en-US" sz="1400">
                <a:solidFill>
                  <a:schemeClr val="accent2"/>
                </a:solidFill>
              </a:rPr>
              <a:t>1000</a:t>
            </a:r>
            <a:r>
              <a:rPr lang="en-US" altLang="en-US" sz="1400"/>
              <a:t> yield offspring </a:t>
            </a:r>
            <a:r>
              <a:rPr lang="en-US" altLang="en-US" sz="1400">
                <a:solidFill>
                  <a:srgbClr val="FF0033"/>
                </a:solidFill>
              </a:rPr>
              <a:t>1110</a:t>
            </a:r>
            <a:r>
              <a:rPr lang="en-US" altLang="en-US" sz="1400">
                <a:solidFill>
                  <a:schemeClr val="accent2"/>
                </a:solidFill>
              </a:rPr>
              <a:t>1000</a:t>
            </a:r>
            <a:r>
              <a:rPr lang="en-US" altLang="en-US" sz="1400"/>
              <a:t> and </a:t>
            </a:r>
            <a:r>
              <a:rPr lang="en-US" altLang="en-US" sz="1400">
                <a:solidFill>
                  <a:schemeClr val="accent2"/>
                </a:solidFill>
              </a:rPr>
              <a:t>0110</a:t>
            </a:r>
            <a:r>
              <a:rPr lang="en-US" altLang="en-US" sz="1400">
                <a:solidFill>
                  <a:srgbClr val="FF0033"/>
                </a:solidFill>
              </a:rPr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134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  <p:bldP spid="2488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686ECEB-A8FE-DA4B-81EE-E064816ED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example (cont.)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EBEF8AD-3BB6-D64D-A7B9-C780AEBEA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2463" y="1143000"/>
            <a:ext cx="8288337" cy="1447800"/>
          </a:xfrm>
        </p:spPr>
        <p:txBody>
          <a:bodyPr lIns="87094" tIns="43547" rIns="87094" bIns="43547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cabinet	$5000	  30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shelves	$2200	  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statue	$2100	400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desk	$2000	  80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stereo	$1200	100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chair	  $800	250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console	  $600	  10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</a:t>
            </a: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2857500" algn="l"/>
                <a:tab pos="4113213" algn="l"/>
              </a:tabLst>
            </a:pPr>
            <a:r>
              <a:rPr lang="en-US" altLang="en-US" sz="12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clock	  $300	  40 </a:t>
            </a:r>
            <a:r>
              <a:rPr lang="en-US" altLang="en-US" sz="12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lbs</a:t>
            </a:r>
            <a:endParaRPr lang="en-US" altLang="en-US" sz="12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DF0AF854-2AF7-2C42-9D85-64A668C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66688C7-AE6C-214F-8E84-4FA55CA7AEA1}" type="slidenum">
              <a:rPr lang="en-US" altLang="en-US" sz="1400">
                <a:solidFill>
                  <a:srgbClr val="FF0000"/>
                </a:solidFill>
              </a:rPr>
              <a:pPr/>
              <a:t>25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27F11940-42CB-E64A-90DE-8141612B5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743200"/>
            <a:ext cx="8288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0 (randomly selected):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01101000  (fit = 0)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00010100  (fit = 2800)	01001011  (fit = 4300)</a:t>
            </a:r>
            <a:r>
              <a:rPr lang="en-US" altLang="en-US" sz="1100">
                <a:latin typeface="Times New Roman" panose="02020603050405020304" pitchFamily="18" charset="0"/>
              </a:rPr>
              <a:t> </a:t>
            </a:r>
            <a:endParaRPr lang="en-US" altLang="en-US" sz="110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11110111  (fit = 0)	10011000  (fit = 8200) </a:t>
            </a:r>
          </a:p>
        </p:txBody>
      </p:sp>
      <p:sp>
        <p:nvSpPr>
          <p:cNvPr id="250885" name="Rectangle 5">
            <a:extLst>
              <a:ext uri="{FF2B5EF4-FFF2-40B4-BE49-F238E27FC236}">
                <a16:creationId xmlns:a16="http://schemas.microsoft.com/office/drawing/2014/main" id="{32329AAD-F525-9A45-A010-14C5595B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19488"/>
            <a:ext cx="82883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24161750" indent="-2416175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/>
              <a:t>choose fittest 4, perform crossover with possibility of mutation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00 + 110010</a:t>
            </a:r>
            <a:r>
              <a:rPr lang="en-US" altLang="en-US" sz="15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11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11100011 	1100100</a:t>
            </a:r>
            <a:r>
              <a:rPr lang="en-US" altLang="en-US" sz="1100">
                <a:solidFill>
                  <a:srgbClr val="FF0033"/>
                </a:solidFill>
                <a:latin typeface="Courier New" panose="02070309020205020404" pitchFamily="49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10000 + 100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11000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11011000	10010000 </a:t>
            </a: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54085EB7-6E75-0C4C-A79E-954EE19B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343400"/>
            <a:ext cx="82883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1 (replacing least fit from Generation 0):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11100011  (fit = 0)</a:t>
            </a:r>
            <a:r>
              <a:rPr lang="en-US" altLang="en-US" sz="1100">
                <a:latin typeface="Courier New" panose="02070309020205020404" pitchFamily="49" charset="0"/>
              </a:rPr>
              <a:t>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11001001  (fit = 8700)</a:t>
            </a:r>
            <a:r>
              <a:rPr lang="en-US" altLang="en-US" sz="1100">
                <a:latin typeface="Courier New" panose="02070309020205020404" pitchFamily="49" charset="0"/>
              </a:rPr>
              <a:t>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11011000  (fit = 10400)</a:t>
            </a:r>
            <a:r>
              <a:rPr lang="en-US" altLang="en-US" sz="110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endParaRPr lang="en-US" altLang="en-US" sz="110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10010000  (fit = 7000)</a:t>
            </a:r>
            <a:r>
              <a:rPr lang="en-US" altLang="en-US" sz="1100">
                <a:latin typeface="Courier New" panose="02070309020205020404" pitchFamily="49" charset="0"/>
              </a:rPr>
              <a:t>	10011000  (fit = 8200) </a:t>
            </a:r>
          </a:p>
        </p:txBody>
      </p:sp>
      <p:sp>
        <p:nvSpPr>
          <p:cNvPr id="250887" name="Rectangle 7">
            <a:extLst>
              <a:ext uri="{FF2B5EF4-FFF2-40B4-BE49-F238E27FC236}">
                <a16:creationId xmlns:a16="http://schemas.microsoft.com/office/drawing/2014/main" id="{FE038596-9AD6-8A45-AA93-4B756CB5D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105400"/>
            <a:ext cx="8288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24161750" indent="-2416175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/>
              <a:t>choose fittest 4, perform crossover with possibility of mutation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1000 + 1100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1011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11011011 	11001000</a:t>
            </a:r>
            <a:endParaRPr lang="en-US" altLang="en-US" sz="1100">
              <a:solidFill>
                <a:srgbClr val="FF0033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 + 1101000</a:t>
            </a:r>
            <a:r>
              <a:rPr lang="en-US" altLang="en-US" sz="1300">
                <a:latin typeface="Times New Roman" panose="02020603050405020304" pitchFamily="18" charset="0"/>
              </a:rPr>
              <a:t>|</a:t>
            </a:r>
            <a:r>
              <a:rPr lang="en-US" altLang="en-US" sz="1100">
                <a:latin typeface="Courier New" panose="02070309020205020404" pitchFamily="49" charset="0"/>
              </a:rPr>
              <a:t>0  </a:t>
            </a:r>
            <a:r>
              <a:rPr lang="en-US" altLang="en-US" sz="1100">
                <a:latin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altLang="en-US" sz="1100">
                <a:latin typeface="Courier New" panose="02070309020205020404" pitchFamily="49" charset="0"/>
              </a:rPr>
              <a:t>	11100000	11010000</a:t>
            </a:r>
            <a:r>
              <a:rPr lang="en-US" altLang="en-US" sz="130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704F85EC-C387-4D40-A2D0-E34EFEF2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867400"/>
            <a:ext cx="8288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indent="3175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52463" indent="-215900" defTabSz="865188"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04938" algn="l"/>
                <a:tab pos="2978150" algn="l"/>
                <a:tab pos="5486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Generation 2 (replacing least fit from Generation 1): 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11100000  (fit = 9300)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11001000  (fit = 8400)</a:t>
            </a:r>
            <a:r>
              <a:rPr lang="en-US" altLang="en-US" sz="1100">
                <a:latin typeface="Courier New" panose="02070309020205020404" pitchFamily="49" charset="0"/>
              </a:rPr>
              <a:t> 	11001011  (fit = 9300)</a:t>
            </a:r>
          </a:p>
          <a:p>
            <a:pPr lvl="1">
              <a:lnSpc>
                <a:spcPct val="90000"/>
              </a:lnSpc>
            </a:pPr>
            <a:r>
              <a:rPr lang="en-US" altLang="en-US" sz="1100">
                <a:latin typeface="Courier New" panose="02070309020205020404" pitchFamily="49" charset="0"/>
              </a:rPr>
              <a:t>11010000  (fit = 9200) 	</a:t>
            </a: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11100000  (fit = 9300)</a:t>
            </a:r>
            <a:r>
              <a:rPr lang="en-US" altLang="en-US" sz="1100">
                <a:latin typeface="Courier New" panose="02070309020205020404" pitchFamily="49" charset="0"/>
              </a:rPr>
              <a:t>	11011000  (fit = 10400)</a:t>
            </a:r>
            <a:endParaRPr lang="en-US" altLang="en-US" sz="1100"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100">
                <a:solidFill>
                  <a:schemeClr val="accent1"/>
                </a:solidFill>
                <a:latin typeface="Courier New" panose="02070309020205020404" pitchFamily="49" charset="0"/>
              </a:rPr>
              <a:t>11011011  (fit = 11300)	11010000  (fit = 9200)</a:t>
            </a:r>
            <a:r>
              <a:rPr lang="en-US" altLang="en-US" sz="130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utoUpdateAnimBg="0"/>
      <p:bldP spid="250886" grpId="0" autoUpdateAnimBg="0"/>
      <p:bldP spid="250887" grpId="0" autoUpdateAnimBg="0"/>
      <p:bldP spid="2508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A8AEBD0-3154-5642-8B4B-B7908786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 Applications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D9B7AFD2-E42B-6E40-8FE7-5DBE7B26B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3857625"/>
            <a:ext cx="8491538" cy="2786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genetic algorithms for data mining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using GA's, it is possible to build statistical predictors over large, complex sets of data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e.g., stock market predictions, consumer trends, …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GA's do not require a deep understanding of correlations, causality, …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start with a random population of predictors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fitness is defined as the rate of correct predictions on validation data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"evolution" favors those predictors that correctly predict the most examples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e.g., Prediction Company was founded in 1991 by astrophysicists (Farmer &amp; Packard)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>
                <a:ea typeface="ＭＳ Ｐゴシック" panose="020B0600070205080204" pitchFamily="34" charset="-128"/>
              </a:rPr>
              <a:t>developed software using GA's to predict the stock market – very successful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46462DFC-8B0C-6F47-9EA9-38FBF3BB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EADB734-AA24-A241-876B-F01410814788}" type="slidenum">
              <a:rPr lang="en-US" altLang="en-US" sz="1400">
                <a:solidFill>
                  <a:srgbClr val="FF0000"/>
                </a:solidFill>
              </a:rPr>
              <a:pPr/>
              <a:t>26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BAF35D65-1820-DC42-BA3D-461E760D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371600"/>
            <a:ext cx="8491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genetic algorithms for scheduling complex resources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Smart Airport Operations Center by Ascent Technology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uses GA for logistics: assign gates, direct baggage, direct service crews,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considers diverse factors such as plane maintenance schedules, crew qualifications, shift changes, locality, security sweeps,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too many variables to juggle using a traditional algorithm (NP-hard)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GA is able to evolve sub-optimal schedules, improve performance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Ascent claims 30% increase in productivity (including SFO, Logan, Heathrow, …)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expert systems encapsulate the knowledge and reasoning of experts in specific domains</a:t>
            </a:r>
          </a:p>
          <a:p>
            <a:pPr lvl="1"/>
            <a:r>
              <a:rPr lang="en-US" sz="1600" dirty="0"/>
              <a:t>in 70s and 80s, rule-based expert systems replaced human expertise in many diagnosis situations</a:t>
            </a:r>
          </a:p>
          <a:p>
            <a:pPr lvl="1"/>
            <a:r>
              <a:rPr lang="en-US" sz="1600" dirty="0"/>
              <a:t>expert systems are still popular &amp; profitable today, but utilize many different techniques</a:t>
            </a:r>
          </a:p>
          <a:p>
            <a:pPr lvl="1"/>
            <a:endParaRPr lang="en-US" sz="1600" dirty="0"/>
          </a:p>
          <a:p>
            <a:r>
              <a:rPr lang="en-US" sz="2000" dirty="0"/>
              <a:t>EXAMPLE: tax-law is complex &amp; experts are in demand</a:t>
            </a:r>
          </a:p>
          <a:p>
            <a:pPr lvl="1"/>
            <a:r>
              <a:rPr lang="en-US" sz="1600" dirty="0"/>
              <a:t>much of human expertise can be encapsulated into rules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single AND itemized_deductions &lt; $12,550 THEN use_standard_deduction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medical_expenses &gt; 0.075*AGI THEN deduct_expenses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tax software (e.g., H&amp;R Block, </a:t>
            </a:r>
            <a:r>
              <a:rPr lang="en-US" sz="1600" dirty="0" err="1"/>
              <a:t>TaxCut</a:t>
            </a:r>
            <a:r>
              <a:rPr lang="en-US" sz="1600" dirty="0"/>
              <a:t>) includes an expert system that asks questions, applies rules, and fills out tax forms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 &amp;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399"/>
          </a:xfrm>
        </p:spPr>
        <p:txBody>
          <a:bodyPr/>
          <a:lstStyle/>
          <a:p>
            <a:r>
              <a:rPr lang="en-US" sz="1800" dirty="0"/>
              <a:t>in applications involving diagnosis or analysis, expert systems must handle uncertainty</a:t>
            </a:r>
          </a:p>
          <a:p>
            <a:pPr lvl="1"/>
            <a:r>
              <a:rPr lang="en-US" sz="1600" dirty="0"/>
              <a:t>e.g., consider medical diagnosis – the same symptoms can suggests multiple diseases</a:t>
            </a:r>
          </a:p>
          <a:p>
            <a:pPr marL="457200" lvl="1" indent="0">
              <a:buNone/>
            </a:pPr>
            <a:endParaRPr lang="en-US" sz="1600" dirty="0"/>
          </a:p>
          <a:p>
            <a:pPr marL="857250" lvl="2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congestion AND cough THEN allergies</a:t>
            </a:r>
          </a:p>
          <a:p>
            <a:pPr marL="857250" lvl="2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IF cough AND fever THEN flu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5CF48B-1869-264A-9F24-01382D6BE64F}"/>
              </a:ext>
            </a:extLst>
          </p:cNvPr>
          <p:cNvSpPr txBox="1">
            <a:spLocks/>
          </p:cNvSpPr>
          <p:nvPr/>
        </p:nvSpPr>
        <p:spPr bwMode="auto">
          <a:xfrm>
            <a:off x="457200" y="3276601"/>
            <a:ext cx="8229600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can add probabilities or certainty factors to rules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kern="0" dirty="0"/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congestion AND cough THEN allergies (40% of time)</a:t>
            </a: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cough AND fever THEN flu (50% of time)</a:t>
            </a: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320608-EEE5-E740-B815-A753A9106B00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82296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can even deal with uncertain data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kern="0" dirty="0"/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patient has little congestion (0.2), persistent cough (0.6), high fever (0.95)</a:t>
            </a:r>
          </a:p>
          <a:p>
            <a:pPr marL="857250" lvl="2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Rule1: min(0.2, 0.6) = 0.2 * 0.40 = 0.08   very little evidence of allergies</a:t>
            </a:r>
          </a:p>
          <a:p>
            <a:pPr marL="857250" lvl="2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Rule 2: min(0.6, 0.95) = 0.6 * 0.5 = 0.30  suggestive of flu</a:t>
            </a:r>
          </a:p>
          <a:p>
            <a:pPr marL="857250" lvl="2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00599"/>
          </a:xfrm>
        </p:spPr>
        <p:txBody>
          <a:bodyPr/>
          <a:lstStyle/>
          <a:p>
            <a:r>
              <a:rPr lang="en-US" sz="1800" dirty="0"/>
              <a:t>expert systems have been highly effective in diagnosis/advising applications that utilize complex but extractable knowledge</a:t>
            </a:r>
          </a:p>
          <a:p>
            <a:pPr lvl="1"/>
            <a:r>
              <a:rPr lang="en-US" sz="1600" dirty="0"/>
              <a:t>medical diagnosis</a:t>
            </a:r>
          </a:p>
          <a:p>
            <a:pPr lvl="1"/>
            <a:r>
              <a:rPr lang="en-US" sz="1600" dirty="0"/>
              <a:t>customer support </a:t>
            </a:r>
          </a:p>
          <a:p>
            <a:pPr lvl="1"/>
            <a:r>
              <a:rPr lang="en-US" sz="1600" dirty="0"/>
              <a:t>process control systems</a:t>
            </a:r>
          </a:p>
          <a:p>
            <a:pPr lvl="1"/>
            <a:r>
              <a:rPr lang="en-US" sz="1600" dirty="0"/>
              <a:t>tax and finance management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r>
              <a:rPr lang="en-US" sz="1800" dirty="0"/>
              <a:t>the challenge is finding domains where expertise is straightforward to extract &amp; experts are expensive</a:t>
            </a:r>
          </a:p>
          <a:p>
            <a:pPr lvl="1"/>
            <a:r>
              <a:rPr lang="en-US" sz="1600" dirty="0"/>
              <a:t>once the expertise is extracted and the expert system is built, can be widely proliferated at little to no cost</a:t>
            </a:r>
          </a:p>
          <a:p>
            <a:pPr lvl="1"/>
            <a:endParaRPr lang="en-US" sz="1600" dirty="0"/>
          </a:p>
          <a:p>
            <a:r>
              <a:rPr lang="en-US" sz="1800" dirty="0"/>
              <a:t>the term "expert system" has somewhat fallen out of favor</a:t>
            </a:r>
          </a:p>
          <a:p>
            <a:pPr lvl="1"/>
            <a:r>
              <a:rPr lang="en-US" sz="1400" dirty="0"/>
              <a:t>modern expert systems utilize big data and machine learning algorithms</a:t>
            </a:r>
          </a:p>
          <a:p>
            <a:pPr lvl="1"/>
            <a:r>
              <a:rPr lang="en-US" sz="1400" dirty="0"/>
              <a:t>usually now just referred to as AI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9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driving many powerful applications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</a:t>
            </a:r>
            <a:r>
              <a:rPr lang="en-US" altLang="en-US" sz="1600">
                <a:ea typeface="ＭＳ Ｐゴシック" panose="020B0600070205080204" pitchFamily="34" charset="-128"/>
              </a:rPr>
              <a:t>to process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(potentially large) data sets to improve problem solving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historically, has been seen as a subdiscipline of Artificial Intelligence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(potentially large) data sets to discover patterns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this process is known as Data Mining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In 2022, 1,450 reported crashes by </a:t>
            </a:r>
            <a:r>
              <a:rPr lang="en-US" sz="1400" i="1" dirty="0"/>
              <a:t>advanced driver assistance </a:t>
            </a:r>
            <a:r>
              <a:rPr lang="en-US" sz="1400" dirty="0"/>
              <a:t>vehicles</a:t>
            </a:r>
          </a:p>
          <a:p>
            <a:pPr lvl="2"/>
            <a:r>
              <a:rPr lang="en-US" sz="1200" dirty="0"/>
              <a:t>9.1 accidents per million miles driven vs. 4.1 accidents in traditional cars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2670</TotalTime>
  <Words>3439</Words>
  <Application>Microsoft Macintosh PowerPoint</Application>
  <PresentationFormat>On-screen Show (4:3)</PresentationFormat>
  <Paragraphs>491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Symbol</vt:lpstr>
      <vt:lpstr>Times New Roman</vt:lpstr>
      <vt:lpstr>TT Norms</vt:lpstr>
      <vt:lpstr>Tw Cen MT Condensed Extra Bold</vt:lpstr>
      <vt:lpstr>Verdana</vt:lpstr>
      <vt:lpstr>Wingdings</vt:lpstr>
      <vt:lpstr>Book3e</vt:lpstr>
      <vt:lpstr>VISIO</vt:lpstr>
      <vt:lpstr>Computer Science: Concepts &amp; Explorations  David Reed, Creighton University  </vt:lpstr>
      <vt:lpstr>Artificial Intelligence</vt:lpstr>
      <vt:lpstr>Expert Systems</vt:lpstr>
      <vt:lpstr>Expert Systems &amp; Uncertainty</vt:lpstr>
      <vt:lpstr>Expert System Applications</vt:lpstr>
      <vt:lpstr>Machine Learning</vt:lpstr>
      <vt:lpstr>Example: OCR</vt:lpstr>
      <vt:lpstr>Example: facial recognition</vt:lpstr>
      <vt:lpstr>Example: self-driving cars</vt:lpstr>
      <vt:lpstr>Example: chatbots</vt:lpstr>
      <vt:lpstr>Example: data mining</vt:lpstr>
      <vt:lpstr>Neural Networks</vt:lpstr>
      <vt:lpstr>Artificial Neurons</vt:lpstr>
      <vt:lpstr>Computation via Neurons</vt:lpstr>
      <vt:lpstr>Learning Algorithm</vt:lpstr>
      <vt:lpstr>Generalization problem</vt:lpstr>
      <vt:lpstr>Neural Net Applications</vt:lpstr>
      <vt:lpstr>NN example</vt:lpstr>
      <vt:lpstr>NN example</vt:lpstr>
      <vt:lpstr>Evolutionary Models</vt:lpstr>
      <vt:lpstr>Evolution &amp; Problem-Solving</vt:lpstr>
      <vt:lpstr>Genetic Algorithm (GA)</vt:lpstr>
      <vt:lpstr>GA example</vt:lpstr>
      <vt:lpstr>GA example (cont.)</vt:lpstr>
      <vt:lpstr>GA example (cont.)</vt:lpstr>
      <vt:lpstr>GA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86</cp:revision>
  <cp:lastPrinted>1601-01-01T00:00:00Z</cp:lastPrinted>
  <dcterms:created xsi:type="dcterms:W3CDTF">2013-09-18T18:19:23Z</dcterms:created>
  <dcterms:modified xsi:type="dcterms:W3CDTF">2024-09-19T21:09:16Z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