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1" r:id="rId3"/>
    <p:sldId id="476" r:id="rId4"/>
    <p:sldId id="477" r:id="rId5"/>
    <p:sldId id="481" r:id="rId6"/>
    <p:sldId id="482" r:id="rId7"/>
    <p:sldId id="484" r:id="rId8"/>
    <p:sldId id="483" r:id="rId9"/>
    <p:sldId id="485" r:id="rId10"/>
    <p:sldId id="47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422"/>
  </p:normalViewPr>
  <p:slideViewPr>
    <p:cSldViewPr>
      <p:cViewPr varScale="1">
        <p:scale>
          <a:sx n="116" d="100"/>
          <a:sy n="116" d="100"/>
        </p:scale>
        <p:origin x="17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257910-346A-7E47-B785-AE45ED743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BFD08-4A88-C041-8B0B-402692FD8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8A32C-5677-2443-8829-DEAC933BF995}" type="datetime1">
              <a:rPr lang="en-US" altLang="en-US"/>
              <a:pPr>
                <a:defRPr/>
              </a:pPr>
              <a:t>9/12/23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9765E-E5B8-F040-8BA6-8141845AF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59374-3051-5340-BF4A-6F08EA82B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8E6E9F-A247-BC41-B5C5-6F9A9DA74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559D2C-6B06-9745-93DE-E919B3FCAB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90F72-E0FF-8C41-B38D-A010E4947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3110F1-8002-9140-BD64-5B91BEBD4C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9F0A3F2-651E-2A43-82BE-A0BA3C931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6AD373-70FC-E341-BBBC-71BAF0457F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E992F736-BE6B-724F-BD78-9B0AF894C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9C4DB7-C82D-BA4F-9921-AD86126C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9C4DB7-C82D-BA4F-9921-AD86126C3E1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62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34FE4C9-E5A7-684F-9FA6-AF06F3A38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AC4D38C-AFE4-014E-A5AC-FBEAC96E3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1B9ABA6-2CB8-B648-85D2-838DD4490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BE54-0483-9D42-A09C-E8C1664E2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269E0-2FD3-F447-BCA2-5784EE2B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1CBDB-F54D-C347-A762-5B53E08AB755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454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D248B-F346-B64A-8E00-D7B22FAAA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85CEC-00A7-3343-AB32-6F7D118C6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26223-96F3-A941-BE4E-4F3D4544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3021-8ED2-354D-94EC-9ACBDC9D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DF4D3E-6662-5D49-BE67-D5B26BA7F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680FD-B72F-BB47-B59E-7D83C9E1F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496CC3-0FB2-9C49-BF76-EC37CAA27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C95E-8D71-2949-9DD2-8ECDA5292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4C680-CBE1-5045-8E3F-26006A44E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5BD7-E6A5-E940-9E39-0E0E1D15C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697A2-542F-2247-9E3F-6A78FEBE7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DEA-B3B1-BC4A-A88B-2A26C2724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3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A47BC3-9EE3-D44D-AF90-174CB1A0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9F0A-B267-CF44-8288-5149E19C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6F275E-5800-A841-9B18-5D89EB641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E5A-4786-614D-9C35-453086C3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8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3BBF4-FA9C-ED43-B18A-51E7D002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E7D9A-6CAF-814C-907D-74DF9AF77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F083E-6A37-1047-8119-2B56D4801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7627-1651-1D44-9CE8-A0EB23EC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B0E0A-5BC0-6645-9895-3678B448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55E05-6019-0240-99F1-3FD19AFD4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96BB-8CF7-0B4B-9C33-639FB41D6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122-4317-584E-B3CB-CA6691AA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0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4D7C4-8471-0247-A4A0-58877B436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16284-08CB-894C-BC0C-2201E001F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9C7D1-2A5A-774F-8FB6-6C739BBF8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173D-5A0B-C346-A75E-AA625748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26F98A-9538-154D-BA2C-2EB02EBB3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B806D4-73B5-4E4D-B468-008AF9424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082C2-618B-554F-89A3-BF1585625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0941-94D2-AA4E-8E07-FEA701464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1098B8-9E5C-F540-ADB1-4EA48001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703AB8-E1B4-D14A-BEB3-A50B5BB0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F16429-5D49-FB4A-A954-6C64BEBA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18E9-FDEE-A84F-B5F0-629DC484B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7A1378-87C6-1C43-B411-8CD621695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31185B-687A-5043-81FF-FC6F00035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DC9A1-389D-994D-A186-4F0117C74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224-221E-334B-8463-92802727E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6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EEFD-A752-2547-9E3C-65F0695D3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1C1-B32D-4040-AE5E-0B3D101D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C4337-4DAD-A947-858C-465FB6BA5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2749-8BE1-2C4C-A926-99A590F34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D3FAE-A75B-DA4C-8E8A-F6526AD4F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56B6A-7BA4-D246-A170-FB734613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94E94-D974-1040-93EF-FE1EED94B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289F-C264-6E44-BEA6-B8BFFE569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CB3986-99E8-6A43-8271-7E9FBE290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6EFA1-4907-6E4C-88A3-D7C072E5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F3B96E-BB67-5F42-A275-E2F9E4342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93B2B73-94E7-2B45-BF76-3A28234C93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D855EEF-1A79-CD42-A3AF-3A0C15FFC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74C3B2-47DC-9B4D-8DB6-7375195CB36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3D037CD5-2899-764E-B082-207C33FCE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31D702-FE47-914D-808D-4DAB691344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75F416-BF67-4946-A0D7-EB25B70CEF1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wnload.respondus.com/lockdown/download.php?ID=54684403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0D7CBE3-1A52-A648-950E-17B36068A6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Test1 Prep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05AB-9BE8-4343-AA95-2D89620E7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Review Sheet (linked from online syllabus)</a:t>
            </a:r>
          </a:p>
          <a:p>
            <a:pPr lvl="1"/>
            <a:r>
              <a:rPr lang="en-US" sz="1400" dirty="0"/>
              <a:t>provides outline of course by topics</a:t>
            </a:r>
          </a:p>
          <a:p>
            <a:pPr lvl="1"/>
            <a:r>
              <a:rPr lang="en-US" sz="1400" dirty="0"/>
              <a:t>serves as a good study guide</a:t>
            </a:r>
          </a:p>
          <a:p>
            <a:endParaRPr lang="en-US" sz="1800" dirty="0"/>
          </a:p>
          <a:p>
            <a:r>
              <a:rPr lang="en-US" sz="1800" dirty="0"/>
              <a:t>preparation priorities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PowerPoints cover the main ideas from the chapters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review projects and quiz questions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reread the chapters (especially summaries at end)</a:t>
            </a:r>
          </a:p>
          <a:p>
            <a:pPr lvl="2"/>
            <a:r>
              <a:rPr lang="en-US" sz="1600" dirty="0"/>
              <a:t>C chapters: look at review questions at end</a:t>
            </a:r>
          </a:p>
          <a:p>
            <a:pPr lvl="2"/>
            <a:r>
              <a:rPr lang="en-US" sz="1600" dirty="0"/>
              <a:t>X chapters: try some of the exercises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  <a:p>
            <a:pPr marL="57150" indent="0"/>
            <a:r>
              <a:rPr lang="en-US" sz="2000" dirty="0"/>
              <a:t>consider a study group &amp; </a:t>
            </a:r>
            <a:r>
              <a:rPr lang="en-US" sz="2000"/>
              <a:t>share your </a:t>
            </a:r>
            <a:r>
              <a:rPr lang="en-US" sz="2000" dirty="0"/>
              <a:t>understanding</a:t>
            </a:r>
          </a:p>
          <a:p>
            <a:pPr marL="57150" indent="0"/>
            <a:endParaRPr lang="en-US" sz="2000" dirty="0"/>
          </a:p>
          <a:p>
            <a:pPr marL="57150" indent="0"/>
            <a:r>
              <a:rPr lang="en-US" sz="2000" dirty="0"/>
              <a:t>utilize instructor and TA office hours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617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Test1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64027D-9BC9-BB4F-9E7B-73ED5FC37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2667000"/>
          </a:xfrm>
        </p:spPr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the test is Monday, Sep 18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60 minutes (3:30-4:30)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will be administered via Blueline, requires </a:t>
            </a:r>
            <a:r>
              <a:rPr lang="en-US" altLang="en-US" sz="1600" dirty="0">
                <a:ea typeface="ＭＳ Ｐゴシック" panose="020B0600070205080204" pitchFamily="34" charset="-128"/>
                <a:hlinkClick r:id="rId2"/>
              </a:rPr>
              <a:t>Lockdown browser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1400" dirty="0">
                <a:ea typeface="ＭＳ Ｐゴシック" panose="020B0600070205080204" pitchFamily="34" charset="-128"/>
              </a:rPr>
              <a:t>bring a laptop, make sure Lockdown is installed and working</a:t>
            </a:r>
          </a:p>
          <a:p>
            <a:pPr lvl="2"/>
            <a:r>
              <a:rPr lang="en-US" altLang="en-US" sz="1400" dirty="0">
                <a:ea typeface="ＭＳ Ｐゴシック" panose="020B0600070205080204" pitchFamily="34" charset="-128"/>
              </a:rPr>
              <a:t>I'd recommend coming a few minutes early to get set up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closed notes, closed book, closed neighbor, …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you MUST take it in-person in our regular classroom (Hixson-Lied 244)</a:t>
            </a:r>
          </a:p>
          <a:p>
            <a:pPr lvl="2"/>
            <a:r>
              <a:rPr lang="en-US" altLang="en-US" sz="1400" dirty="0">
                <a:ea typeface="ＭＳ Ｐゴシック" panose="020B0600070205080204" pitchFamily="34" charset="-128"/>
              </a:rPr>
              <a:t>unless you have arranged special accommodations ahead of time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you MUST sit in your assigned seat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373C8CE-50F4-DC28-CE2B-9998143A5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19600"/>
            <a:ext cx="8382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en-US" sz="1800" kern="0" dirty="0">
                <a:ea typeface="ＭＳ Ｐゴシック" panose="020B0600070205080204" pitchFamily="34" charset="-128"/>
              </a:rPr>
              <a:t>a practice test is available in Blueline</a:t>
            </a:r>
          </a:p>
          <a:p>
            <a:pPr lvl="1"/>
            <a:r>
              <a:rPr lang="en-US" altLang="en-US" sz="1600" kern="0" dirty="0">
                <a:ea typeface="ＭＳ Ｐゴシック" panose="020B0600070205080204" pitchFamily="34" charset="-128"/>
              </a:rPr>
              <a:t>same format &amp; approximate length of actual test</a:t>
            </a:r>
          </a:p>
          <a:p>
            <a:pPr lvl="2"/>
            <a:r>
              <a:rPr lang="en-US" altLang="en-US" sz="1400" kern="0" dirty="0">
                <a:ea typeface="ＭＳ Ｐゴシック" panose="020B0600070205080204" pitchFamily="34" charset="-128"/>
              </a:rPr>
              <a:t>can see answers after you complete the test, can retake if you desire</a:t>
            </a:r>
            <a:endParaRPr lang="en-US" altLang="en-US" sz="1600" kern="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600" kern="0" dirty="0">
                <a:ea typeface="ＭＳ Ｐゴシック" panose="020B0600070205080204" pitchFamily="34" charset="-128"/>
              </a:rPr>
              <a:t>does not affect your grade</a:t>
            </a:r>
          </a:p>
          <a:p>
            <a:pPr lvl="2"/>
            <a:r>
              <a:rPr lang="en-US" altLang="en-US" sz="1400" kern="0" dirty="0">
                <a:ea typeface="ＭＳ Ｐゴシック" panose="020B0600070205080204" pitchFamily="34" charset="-128"/>
              </a:rPr>
              <a:t>but HIGHLY recommended to help you prepare for the test</a:t>
            </a:r>
          </a:p>
          <a:p>
            <a:pPr lvl="2"/>
            <a:r>
              <a:rPr lang="en-US" altLang="en-US" sz="1400" kern="0" dirty="0">
                <a:ea typeface="ＭＳ Ｐゴシック" panose="020B0600070205080204" pitchFamily="34" charset="-128"/>
              </a:rPr>
              <a:t>requires Lockdown browser, so good way to verify your installation</a:t>
            </a:r>
          </a:p>
          <a:p>
            <a:pPr marL="457200" lvl="1" indent="0">
              <a:buFont typeface="Wingdings" pitchFamily="2" charset="2"/>
              <a:buNone/>
            </a:pPr>
            <a:endParaRPr lang="en-US" altLang="en-US" sz="1600" kern="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3DDC-8108-2C20-D7FD-0818FDCA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Test1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B86EA-5646-E4D7-3532-95560B6C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three types of questions on the test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factual knowledge: true/false or multiple choice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conceptual understanding: short answer</a:t>
            </a:r>
          </a:p>
          <a:p>
            <a:pPr lvl="1">
              <a:buFont typeface="+mj-lt"/>
              <a:buAutoNum type="arabicPeriod"/>
            </a:pPr>
            <a:r>
              <a:rPr lang="en-US" sz="1600" dirty="0"/>
              <a:t>synthesis &amp; application: describe/modify HTML and/or JavaScript</a:t>
            </a:r>
          </a:p>
          <a:p>
            <a:endParaRPr lang="en-US" sz="1800" dirty="0"/>
          </a:p>
          <a:p>
            <a:r>
              <a:rPr lang="en-US" sz="1800" dirty="0"/>
              <a:t>test will be graded out of 50 points</a:t>
            </a:r>
          </a:p>
          <a:p>
            <a:pPr lvl="1"/>
            <a:r>
              <a:rPr lang="en-US" sz="1600" dirty="0"/>
              <a:t>however, there will be 52 points available</a:t>
            </a:r>
          </a:p>
          <a:p>
            <a:pPr lvl="2"/>
            <a:r>
              <a:rPr lang="en-US" sz="1400" dirty="0"/>
              <a:t>mistakes/brain freezes happen during a test, I understand that</a:t>
            </a:r>
          </a:p>
          <a:p>
            <a:pPr lvl="2"/>
            <a:r>
              <a:rPr lang="en-US" sz="1400" dirty="0"/>
              <a:t>you can miss two points and still get a perfect score!</a:t>
            </a:r>
          </a:p>
          <a:p>
            <a:pPr lvl="1"/>
            <a:endParaRPr lang="en-US" sz="1400" dirty="0"/>
          </a:p>
          <a:p>
            <a:r>
              <a:rPr lang="en-US" sz="1800" dirty="0"/>
              <a:t>time management is important</a:t>
            </a:r>
          </a:p>
          <a:p>
            <a:pPr lvl="1"/>
            <a:r>
              <a:rPr lang="en-US" sz="1600" dirty="0"/>
              <a:t>52 points in 60 minutes </a:t>
            </a:r>
            <a:r>
              <a:rPr lang="en-US" sz="1600" dirty="0">
                <a:sym typeface="Wingdings" pitchFamily="2" charset="2"/>
              </a:rPr>
              <a:t> a little more than 1 minute per point</a:t>
            </a:r>
          </a:p>
          <a:p>
            <a:pPr lvl="1"/>
            <a:r>
              <a:rPr lang="en-US" sz="1600" dirty="0">
                <a:sym typeface="Wingdings" pitchFamily="2" charset="2"/>
              </a:rPr>
              <a:t>don't spend 5 minutes thinking about a 1-point T/F question</a:t>
            </a:r>
          </a:p>
          <a:p>
            <a:pPr lvl="1"/>
            <a:r>
              <a:rPr lang="en-US" sz="1600" dirty="0">
                <a:sym typeface="Wingdings" pitchFamily="2" charset="2"/>
              </a:rPr>
              <a:t>application questions are worth a lot &amp; appear towards the end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EC633-D5A7-607B-5132-651126CF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77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Factual knowledge: T/F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01B60-A5CE-01AE-442B-56592BC6F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5965278" cy="3279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D4B954-8418-C96A-849B-2D5A026FE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893329"/>
            <a:ext cx="6096000" cy="335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85466D-D617-AF9F-DFEA-517D5A9B4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6019800" cy="41690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Factual knowledge: MC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57F9FC-6194-BCF3-5ADF-4FCA698F3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841347"/>
            <a:ext cx="5913471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Understanding: 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F3D12-EEAA-CD82-6770-32B0D1667317}"/>
              </a:ext>
            </a:extLst>
          </p:cNvPr>
          <p:cNvSpPr txBox="1"/>
          <p:nvPr/>
        </p:nvSpPr>
        <p:spPr>
          <a:xfrm>
            <a:off x="5029200" y="1447800"/>
            <a:ext cx="3657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a 4-point question, there will be 4 ideas I am looking for: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CPU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memory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I/O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how programmable?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/>
              <a:t>give complete answers, but don't brain dump!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typically, 3-5 sentences suffice</a:t>
            </a:r>
          </a:p>
          <a:p>
            <a:endParaRPr lang="en-US" sz="1600" dirty="0"/>
          </a:p>
          <a:p>
            <a:r>
              <a:rPr lang="en-US" sz="1600" dirty="0"/>
              <a:t>maximize partial credit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even if you don't know it all, answer what you can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3485D2-6C44-3140-EFE2-326C5F8FA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418788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1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CB4BE0-989C-F380-48FB-018FE5CD6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typically, these are multi-part questions</a:t>
            </a:r>
          </a:p>
          <a:p>
            <a:pPr lvl="1">
              <a:buSzPct val="140000"/>
              <a:buFont typeface="Wingdings" pitchFamily="2" charset="2"/>
              <a:buChar char="§"/>
            </a:pPr>
            <a:r>
              <a:rPr lang="en-US" sz="1600" dirty="0"/>
              <a:t>provide an example Web page (or excerpt from a page) </a:t>
            </a:r>
          </a:p>
          <a:p>
            <a:pPr lvl="1">
              <a:buSzPct val="140000"/>
              <a:buFont typeface="Wingdings" pitchFamily="2" charset="2"/>
              <a:buChar char="§"/>
            </a:pPr>
            <a:r>
              <a:rPr lang="en-US" sz="1600" dirty="0"/>
              <a:t>you may then be asked to:</a:t>
            </a:r>
          </a:p>
          <a:p>
            <a:pPr marL="1200150" lvl="2" indent="-342900">
              <a:buSzPct val="100000"/>
              <a:buFont typeface="+mj-lt"/>
              <a:buAutoNum type="arabicPeriod"/>
            </a:pPr>
            <a:r>
              <a:rPr lang="en-US" sz="1400" dirty="0"/>
              <a:t>describe how the page looks or behaves</a:t>
            </a:r>
          </a:p>
          <a:p>
            <a:pPr marL="1200150" lvl="2" indent="-342900">
              <a:buSzPct val="100000"/>
              <a:buFont typeface="+mj-lt"/>
              <a:buAutoNum type="arabicPeriod"/>
            </a:pPr>
            <a:r>
              <a:rPr lang="en-US" sz="1400" dirty="0"/>
              <a:t>make modifications to the page</a:t>
            </a:r>
          </a:p>
          <a:p>
            <a:pPr marL="1200150" lvl="2" indent="-342900">
              <a:buSzPct val="100000"/>
              <a:buFont typeface="+mj-lt"/>
              <a:buAutoNum type="arabicPeriod"/>
            </a:pPr>
            <a:r>
              <a:rPr lang="en-US" sz="1400" dirty="0"/>
              <a:t>add features</a:t>
            </a:r>
          </a:p>
          <a:p>
            <a:pPr lvl="1"/>
            <a:r>
              <a:rPr lang="en-US" sz="1600" dirty="0"/>
              <a:t>these questions may focus on HTML or JavaScript (or both)</a:t>
            </a:r>
          </a:p>
          <a:p>
            <a:endParaRPr lang="en-US" sz="1800" dirty="0"/>
          </a:p>
          <a:p>
            <a:r>
              <a:rPr lang="en-US" sz="1800" dirty="0"/>
              <a:t>these questions will focus on skills you have practiced</a:t>
            </a:r>
          </a:p>
          <a:p>
            <a:pPr lvl="1"/>
            <a:r>
              <a:rPr lang="en-US" sz="1600" dirty="0"/>
              <a:t>Project 1.A: HTML document, paragraphs, headings, style, …</a:t>
            </a:r>
          </a:p>
          <a:p>
            <a:pPr lvl="1"/>
            <a:r>
              <a:rPr lang="en-US" sz="1600" dirty="0"/>
              <a:t>Project 2.A: links, images, lists, tables</a:t>
            </a:r>
          </a:p>
          <a:p>
            <a:pPr lvl="1"/>
            <a:r>
              <a:rPr lang="en-US" sz="1600" dirty="0"/>
              <a:t>Project 3.A: JavaScript, event-handlers, dynamic images &amp; text</a:t>
            </a:r>
          </a:p>
          <a:p>
            <a:pPr lvl="1"/>
            <a:endParaRPr lang="en-US" sz="1400" dirty="0"/>
          </a:p>
          <a:p>
            <a:r>
              <a:rPr lang="en-US" sz="1800" dirty="0"/>
              <a:t>maximize partial credit</a:t>
            </a:r>
          </a:p>
          <a:p>
            <a:pPr lvl="1"/>
            <a:r>
              <a:rPr lang="en-US" sz="1600" dirty="0">
                <a:sym typeface="Wingdings" pitchFamily="2" charset="2"/>
              </a:rPr>
              <a:t>even if you don't know the entire solution, you know parts</a:t>
            </a:r>
          </a:p>
          <a:p>
            <a:pPr lvl="1"/>
            <a:r>
              <a:rPr lang="en-US" sz="1600" dirty="0">
                <a:sym typeface="Wingdings" pitchFamily="2" charset="2"/>
              </a:rPr>
              <a:t>show those parts to get credit for what you do know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142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51ADB-678A-76CB-A02C-A30CB0660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56" y="1143918"/>
            <a:ext cx="3569921" cy="556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FA2066-484B-8087-B20F-B2CB683C2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377" y="1524000"/>
            <a:ext cx="4141423" cy="454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7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EBF11-F86F-F00D-A810-654BDB89E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91" y="1208605"/>
            <a:ext cx="4114109" cy="5494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6972D8-C4EB-C40C-D803-9E255CD6E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1371600"/>
            <a:ext cx="39878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44453"/>
      </p:ext>
    </p:extLst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2770</TotalTime>
  <Words>565</Words>
  <Application>Microsoft Macintosh PowerPoint</Application>
  <PresentationFormat>On-screen Show (4:3)</PresentationFormat>
  <Paragraphs>91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 David Reed, Creighton University  </vt:lpstr>
      <vt:lpstr>Test1</vt:lpstr>
      <vt:lpstr>Test1 format</vt:lpstr>
      <vt:lpstr>Factual knowledge: T/F</vt:lpstr>
      <vt:lpstr>Factual knowledge: MC</vt:lpstr>
      <vt:lpstr>Conceptual Understanding: SA</vt:lpstr>
      <vt:lpstr>Synthesis/Application:</vt:lpstr>
      <vt:lpstr>Synthesis/Application:</vt:lpstr>
      <vt:lpstr>Synthesis/Application:</vt:lpstr>
      <vt:lpstr>Advice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87</cp:revision>
  <cp:lastPrinted>1601-01-01T00:00:00Z</cp:lastPrinted>
  <dcterms:created xsi:type="dcterms:W3CDTF">2013-09-18T18:19:23Z</dcterms:created>
  <dcterms:modified xsi:type="dcterms:W3CDTF">2023-09-13T03:58:26Z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