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14"/>
  </p:notesMasterIdLst>
  <p:handoutMasterIdLst>
    <p:handoutMasterId r:id="rId15"/>
  </p:handoutMasterIdLst>
  <p:sldIdLst>
    <p:sldId id="256" r:id="rId2"/>
    <p:sldId id="333" r:id="rId3"/>
    <p:sldId id="334" r:id="rId4"/>
    <p:sldId id="335" r:id="rId5"/>
    <p:sldId id="487" r:id="rId6"/>
    <p:sldId id="301" r:id="rId7"/>
    <p:sldId id="477" r:id="rId8"/>
    <p:sldId id="481" r:id="rId9"/>
    <p:sldId id="482" r:id="rId10"/>
    <p:sldId id="483" r:id="rId11"/>
    <p:sldId id="478" r:id="rId12"/>
    <p:sldId id="488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A5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422"/>
  </p:normalViewPr>
  <p:slideViewPr>
    <p:cSldViewPr>
      <p:cViewPr varScale="1">
        <p:scale>
          <a:sx n="116" d="100"/>
          <a:sy n="116" d="100"/>
        </p:scale>
        <p:origin x="196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257910-346A-7E47-B785-AE45ED743E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BBFD08-4A88-C041-8B0B-402692FD87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698A32C-5677-2443-8829-DEAC933BF995}" type="datetime1">
              <a:rPr lang="en-US" altLang="en-US"/>
              <a:pPr>
                <a:defRPr/>
              </a:pPr>
              <a:t>11/20/23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59765E-E5B8-F040-8BA6-8141845AF5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B59374-3051-5340-BF4A-6F08EA82B6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98E6E9F-A247-BC41-B5C5-6F9A9DA74A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E559D2C-6B06-9745-93DE-E919B3FCABA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89490F72-E0FF-8C41-B38D-A010E494735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A73110F1-8002-9140-BD64-5B91BEBD4C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A9F0A3F2-651E-2A43-82BE-A0BA3C931F8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AA6AD373-70FC-E341-BBBC-71BAF0457F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E992F736-BE6B-724F-BD78-9B0AF894C3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A9C4DB7-C82D-BA4F-9921-AD86126C3E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69730E-F6C9-1E44-9051-6120D96917C4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8003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69730E-F6C9-1E44-9051-6120D96917C4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098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69730E-F6C9-1E44-9051-6120D96917C4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4150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09600"/>
            <a:ext cx="5791200" cy="2819400"/>
          </a:xfrm>
          <a:noFill/>
        </p:spPr>
        <p:txBody>
          <a:bodyPr/>
          <a:lstStyle>
            <a:lvl1pPr algn="ctr">
              <a:defRPr sz="3200">
                <a:solidFill>
                  <a:srgbClr val="0A5A8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w Cen MT Condensed Extra Bold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25950"/>
            <a:ext cx="6477000" cy="1212850"/>
          </a:xfrm>
        </p:spPr>
        <p:txBody>
          <a:bodyPr/>
          <a:lstStyle>
            <a:lvl1pPr marL="0" indent="0" algn="ctr"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C34FE4C9-E5A7-684F-9FA6-AF06F3A38C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7AC4D38C-AFE4-014E-A5AC-FBEAC96E3F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C1B9ABA6-2CB8-B648-85D2-838DD4490C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BBE54-0483-9D42-A09C-E8C1664E28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4D269E0-2FD3-F447-BCA2-5784EE2BF2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607408"/>
            <a:ext cx="2201863" cy="282159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A1CBDB-F54D-C347-A762-5B53E08AB755}"/>
              </a:ext>
            </a:extLst>
          </p:cNvPr>
          <p:cNvCxnSpPr/>
          <p:nvPr userDrawn="1"/>
        </p:nvCxnSpPr>
        <p:spPr bwMode="auto">
          <a:xfrm>
            <a:off x="647700" y="3962400"/>
            <a:ext cx="7848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4274545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1D248B-F346-B64A-8E00-D7B22FAAAB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185CEC-00A7-3343-AB32-6F7D118C6B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C26223-96F3-A941-BE4E-4F3D4544AC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E3021-8ED2-354D-94EC-9ACBDC9D5B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4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6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6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DF4D3E-6662-5D49-BE67-D5B26BA7F2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A680FD-B72F-BB47-B59E-7D83C9E1F8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496CC3-0FB2-9C49-BF76-EC37CAA27B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DC95E-8D71-2949-9DD2-8ECDA52927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337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44C680-CBE1-5045-8E3F-26006A44EE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7D5BD7-E6A5-E940-9E39-0E0E1D15C4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6697A2-542F-2247-9E3F-6A78FEBE70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FADEA-B3B1-BC4A-A88B-2A26C2724D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637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303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7463"/>
            <a:ext cx="4038600" cy="2303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6A47BC3-9EE3-D44D-AF90-174CB1A07A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D119F0A-B267-CF44-8288-5149E19C86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76F275E-5800-A841-9B18-5D89EB6411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51E5A-4786-614D-9C35-453086C33A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800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03BBF4-FA9C-ED43-B18A-51E7D0025A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4E7D9A-6CAF-814C-907D-74DF9AF770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EF083E-6A37-1047-8119-2B56D48019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B7627-1651-1D44-9CE8-A0EB23EC41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548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DB0E0A-5BC0-6645-9895-3678B448F2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F55E05-6019-0240-99F1-3FD19AFD49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4A96BB-8CF7-0B4B-9C33-639FB41D6B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9E122-4317-584E-B3CB-CA6691AA4A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60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44D7C4-8471-0247-A4A0-58877B436A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E16284-08CB-894C-BC0C-2201E001FE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69C7D1-2A5A-774F-8FB6-6C739BBF8C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F173D-5A0B-C346-A75E-AA62574868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895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326F98A-9538-154D-BA2C-2EB02EBB36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2B806D4-73B5-4E4D-B468-008AF9424A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DF082C2-618B-554F-89A3-BF1585625F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00941-94D2-AA4E-8E07-FEA701464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81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B1098B8-9E5C-F540-ADB1-4EA480016F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6703AB8-E1B4-D14A-BEB3-A50B5BB066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3F16429-5D49-FB4A-A954-6C64BEBACC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818E9-FDEE-A84F-B5F0-629DC484B6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989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37A1378-87C6-1C43-B411-8CD621695E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931185B-687A-5043-81FF-FC6F00035F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D8DC9A1-389D-994D-A186-4F0117C740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34224-221E-334B-8463-92802727E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066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5FEEFD-A752-2547-9E3C-65F0695D35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6D51C1-B32D-4040-AE5E-0B3D101D2A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CC4337-4DAD-A947-858C-465FB6BA5A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52749-8BE1-2C4C-A926-99A590F34B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50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1D3FAE-A75B-DA4C-8E8A-F6526AD4F9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E56B6A-7BA4-D246-A170-FB7346135C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194E94-D974-1040-93EF-FE1EED94B2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2289F-C264-6E44-BEA6-B8BFFE569E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2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DCB3986-99E8-6A43-8271-7E9FBE2905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226EFA1-4907-6E4C-88A3-D7C072E5A1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22F3B96E-BB67-5F42-A275-E2F9E434261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C93B2B73-94E7-2B45-BF76-3A28234C936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DD855EEF-1A79-CD42-A3AF-3A0C15FFC1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274C3B2-47DC-9B4D-8DB6-7375195CB36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Line 8">
            <a:extLst>
              <a:ext uri="{FF2B5EF4-FFF2-40B4-BE49-F238E27FC236}">
                <a16:creationId xmlns:a16="http://schemas.microsoft.com/office/drawing/2014/main" id="{3D037CD5-2899-764E-B082-207C33FCEF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066800"/>
            <a:ext cx="838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631D702-FE47-914D-808D-4DAB691344E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817898" y="30703"/>
            <a:ext cx="1009780" cy="94837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775F416-BF67-4946-A0D7-EB25B70CEF1B}"/>
              </a:ext>
            </a:extLst>
          </p:cNvPr>
          <p:cNvSpPr/>
          <p:nvPr userDrawn="1"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0A5A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Verdan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A5A8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D0D7CBE3-1A52-A648-950E-17B36068A6D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66800" y="4419600"/>
            <a:ext cx="6934200" cy="12192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Course Overview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and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Final Exam Prep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B905AB-9BE8-4343-AA95-2D89620E73D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762000"/>
            <a:ext cx="5486400" cy="2590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Computer Science:</a:t>
            </a:r>
            <a:b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Concepts &amp; Explorations</a:t>
            </a:r>
            <a:br>
              <a:rPr lang="en-US" sz="38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br>
              <a:rPr lang="en-US" sz="15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Tw Cen MT Condensed Extra Bold" charset="0"/>
                <a:ea typeface="ＭＳ Ｐゴシック" charset="0"/>
                <a:cs typeface="ＭＳ Ｐゴシック" charset="0"/>
              </a:rPr>
              <a:t>David Reed, Creighton University</a:t>
            </a:r>
            <a:br>
              <a:rPr lang="en-US" sz="34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br>
              <a:rPr lang="en-US" sz="12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endParaRPr lang="en-US" sz="2100" dirty="0">
              <a:latin typeface="Tw Cen MT Condensed Extra Bol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Synthesis/Application: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2C6694-14C3-4FB6-E6CD-92ECC34C5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9200"/>
            <a:ext cx="5410200" cy="54545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51E628-185D-2BC2-6060-279651E1E3BC}"/>
              </a:ext>
            </a:extLst>
          </p:cNvPr>
          <p:cNvSpPr txBox="1"/>
          <p:nvPr/>
        </p:nvSpPr>
        <p:spPr>
          <a:xfrm>
            <a:off x="6096000" y="1600200"/>
            <a:ext cx="27750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will emphasize new material/skills</a:t>
            </a:r>
          </a:p>
          <a:p>
            <a:pPr marL="514350" lvl="1" indent="-285750">
              <a:buFont typeface="Wingdings" pitchFamily="2" charset="2"/>
              <a:buChar char="§"/>
            </a:pPr>
            <a:r>
              <a:rPr lang="en-US" sz="1600" dirty="0"/>
              <a:t>but build on earlier materials/skills </a:t>
            </a:r>
          </a:p>
          <a:p>
            <a:endParaRPr lang="en-US" sz="1600" dirty="0"/>
          </a:p>
          <a:p>
            <a:r>
              <a:rPr lang="en-US" sz="1600" dirty="0"/>
              <a:t>multi-part questions:</a:t>
            </a:r>
          </a:p>
          <a:p>
            <a:pPr marL="514350" lvl="1" indent="-285750">
              <a:buFont typeface="Wingdings" pitchFamily="2" charset="2"/>
              <a:buChar char="§"/>
            </a:pPr>
            <a:r>
              <a:rPr lang="en-US" sz="1600" dirty="0"/>
              <a:t>describe page</a:t>
            </a:r>
          </a:p>
          <a:p>
            <a:pPr marL="514350" lvl="1" indent="-285750">
              <a:buFont typeface="Wingdings" pitchFamily="2" charset="2"/>
              <a:buChar char="§"/>
            </a:pPr>
            <a:r>
              <a:rPr lang="en-US" sz="1600" dirty="0"/>
              <a:t>explain behavior</a:t>
            </a:r>
          </a:p>
          <a:p>
            <a:pPr marL="514350" lvl="1" indent="-285750">
              <a:buFont typeface="Wingdings" pitchFamily="2" charset="2"/>
              <a:buChar char="§"/>
            </a:pPr>
            <a:r>
              <a:rPr lang="en-US" sz="1600" dirty="0"/>
              <a:t>add features</a:t>
            </a:r>
          </a:p>
          <a:p>
            <a:pPr marL="514350" lvl="1" indent="-285750">
              <a:buFont typeface="Wingdings" pitchFamily="2" charset="2"/>
              <a:buChar char="§"/>
            </a:pPr>
            <a:endParaRPr lang="en-US" sz="1600" dirty="0"/>
          </a:p>
          <a:p>
            <a:pPr marL="9525" lvl="1"/>
            <a:r>
              <a:rPr lang="en-US" sz="1600" dirty="0"/>
              <a:t>MAXIMIZE PARTIAL CREDIT!</a:t>
            </a:r>
          </a:p>
        </p:txBody>
      </p:sp>
    </p:spTree>
    <p:extLst>
      <p:ext uri="{BB962C8B-B14F-4D97-AF65-F5344CB8AC3E}">
        <p14:creationId xmlns:p14="http://schemas.microsoft.com/office/powerpoint/2010/main" val="2334579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665FD03-2448-0328-6812-ECCB9AB24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r>
              <a:rPr lang="en-US" sz="1800" dirty="0"/>
              <a:t>Review Sheets (linked from online syllabus)</a:t>
            </a:r>
          </a:p>
          <a:p>
            <a:pPr lvl="1"/>
            <a:r>
              <a:rPr lang="en-US" sz="1600" dirty="0"/>
              <a:t>final exam review gives more conceptual overview of the class</a:t>
            </a:r>
          </a:p>
          <a:p>
            <a:endParaRPr lang="en-US" sz="1800" dirty="0"/>
          </a:p>
          <a:p>
            <a:r>
              <a:rPr lang="en-US" sz="1800" dirty="0"/>
              <a:t>preparation priorities</a:t>
            </a:r>
          </a:p>
          <a:p>
            <a:pPr lvl="1">
              <a:buFont typeface="+mj-lt"/>
              <a:buAutoNum type="arabicPeriod"/>
            </a:pPr>
            <a:r>
              <a:rPr lang="en-US" sz="1800" dirty="0"/>
              <a:t>reflect on earlier test performances</a:t>
            </a:r>
          </a:p>
          <a:p>
            <a:pPr lvl="2"/>
            <a:r>
              <a:rPr lang="en-US" sz="1600" dirty="0"/>
              <a:t>did your previous study strategy work well?</a:t>
            </a:r>
          </a:p>
          <a:p>
            <a:pPr lvl="2"/>
            <a:r>
              <a:rPr lang="en-US" sz="1600" dirty="0"/>
              <a:t>did you do better/worse on one type of question?</a:t>
            </a:r>
          </a:p>
          <a:p>
            <a:pPr marL="914400" lvl="2" indent="0">
              <a:buNone/>
            </a:pPr>
            <a:endParaRPr lang="en-US" sz="1600" dirty="0"/>
          </a:p>
          <a:p>
            <a:pPr lvl="1">
              <a:buFont typeface="+mj-lt"/>
              <a:buAutoNum type="arabicPeriod"/>
            </a:pPr>
            <a:r>
              <a:rPr lang="en-US" sz="1800" dirty="0"/>
              <a:t>review both Concepts &amp; Explorations chapters</a:t>
            </a:r>
          </a:p>
          <a:p>
            <a:pPr lvl="2"/>
            <a:r>
              <a:rPr lang="en-US" sz="1600" dirty="0"/>
              <a:t>PowerPoints highlight main ideas &amp; examples</a:t>
            </a:r>
          </a:p>
          <a:p>
            <a:pPr lvl="2"/>
            <a:r>
              <a:rPr lang="en-US" sz="1600" dirty="0"/>
              <a:t>reread chapters as needed for details</a:t>
            </a:r>
          </a:p>
          <a:p>
            <a:pPr lvl="2"/>
            <a:r>
              <a:rPr lang="en-US" sz="1600" dirty="0"/>
              <a:t>summaries at end of chapters are also useful for review</a:t>
            </a:r>
          </a:p>
          <a:p>
            <a:pPr lvl="2"/>
            <a:r>
              <a:rPr lang="en-US" sz="1600" dirty="0"/>
              <a:t>questions from end of chapters are fair game</a:t>
            </a:r>
          </a:p>
          <a:p>
            <a:pPr lvl="2"/>
            <a:endParaRPr lang="en-US" sz="1600" dirty="0"/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know difference between HTML and JavaScript</a:t>
            </a:r>
          </a:p>
          <a:p>
            <a:pPr marL="1200150" lvl="2" indent="-342900"/>
            <a:r>
              <a:rPr lang="en-US" sz="1600" dirty="0"/>
              <a:t>if controlling the look of the page, then HTML</a:t>
            </a:r>
          </a:p>
          <a:p>
            <a:pPr marL="1200150" lvl="2" indent="-342900"/>
            <a:r>
              <a:rPr lang="en-US" sz="1600" dirty="0"/>
              <a:t>if controlling the behavior of the page, then JavaScript</a:t>
            </a:r>
          </a:p>
          <a:p>
            <a:pPr marL="914400" lvl="2" indent="0">
              <a:buNone/>
            </a:pPr>
            <a:endParaRPr lang="en-US" sz="1400" dirty="0"/>
          </a:p>
          <a:p>
            <a:pPr marL="57150" indent="0"/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6178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665FD03-2448-0328-6812-ECCB9AB24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181600"/>
          </a:xfrm>
        </p:spPr>
        <p:txBody>
          <a:bodyPr/>
          <a:lstStyle/>
          <a:p>
            <a:pPr marL="800100" lvl="1" indent="-342900">
              <a:buFont typeface="+mj-lt"/>
              <a:buAutoNum type="arabicPeriod" startAt="4"/>
            </a:pPr>
            <a:r>
              <a:rPr lang="en-US" sz="1800" dirty="0"/>
              <a:t>review projects &amp; labs - </a:t>
            </a:r>
            <a:r>
              <a:rPr lang="en-US" sz="1600" dirty="0"/>
              <a:t>familiarize with recurring patterns</a:t>
            </a:r>
          </a:p>
          <a:p>
            <a:pPr lvl="2"/>
            <a:r>
              <a:rPr lang="en-US" sz="1600" dirty="0"/>
              <a:t>e.g., page the computes </a:t>
            </a:r>
          </a:p>
          <a:p>
            <a:pPr lvl="3"/>
            <a:r>
              <a:rPr lang="en-US" sz="1400" dirty="0"/>
              <a:t>number boxes for input, button, p/div for output</a:t>
            </a:r>
          </a:p>
          <a:p>
            <a:pPr lvl="3"/>
            <a:r>
              <a:rPr lang="en-US" sz="1400" dirty="0"/>
              <a:t>function called to access boxes, do calculation, display result</a:t>
            </a:r>
          </a:p>
          <a:p>
            <a:pPr lvl="3"/>
            <a:endParaRPr lang="en-US" sz="1400" dirty="0"/>
          </a:p>
          <a:p>
            <a:pPr lvl="2"/>
            <a:r>
              <a:rPr lang="en-US" sz="1600" dirty="0"/>
              <a:t>e.g., page with random image</a:t>
            </a:r>
          </a:p>
          <a:p>
            <a:pPr lvl="3"/>
            <a:r>
              <a:rPr lang="en-US" sz="1400" dirty="0"/>
              <a:t>image, button, p/div for caption</a:t>
            </a:r>
          </a:p>
          <a:p>
            <a:pPr lvl="3"/>
            <a:r>
              <a:rPr lang="en-US" sz="1400" dirty="0"/>
              <a:t>load </a:t>
            </a:r>
            <a:r>
              <a:rPr lang="en-US" sz="1400" dirty="0" err="1"/>
              <a:t>random.js</a:t>
            </a:r>
            <a:r>
              <a:rPr lang="en-US" sz="1400" dirty="0"/>
              <a:t> library using script element w/ </a:t>
            </a:r>
            <a:r>
              <a:rPr lang="en-US" sz="1400" dirty="0" err="1"/>
              <a:t>src</a:t>
            </a:r>
            <a:r>
              <a:rPr lang="en-US" sz="1400" dirty="0"/>
              <a:t> attribute</a:t>
            </a:r>
          </a:p>
          <a:p>
            <a:pPr lvl="3"/>
            <a:r>
              <a:rPr lang="en-US" sz="1400" dirty="0"/>
              <a:t>function called to select random value (using </a:t>
            </a:r>
            <a:r>
              <a:rPr lang="en-US" sz="1400" dirty="0" err="1"/>
              <a:t>RandomInt</a:t>
            </a:r>
            <a:r>
              <a:rPr lang="en-US" sz="1400" dirty="0"/>
              <a:t> or </a:t>
            </a:r>
            <a:r>
              <a:rPr lang="en-US" sz="1400" dirty="0" err="1"/>
              <a:t>RandomOneOf</a:t>
            </a:r>
            <a:r>
              <a:rPr lang="en-US" sz="1400" dirty="0"/>
              <a:t>), change image by assigning </a:t>
            </a:r>
            <a:r>
              <a:rPr lang="en-US" sz="1400" dirty="0" err="1"/>
              <a:t>src</a:t>
            </a:r>
            <a:r>
              <a:rPr lang="en-US" sz="1400" dirty="0"/>
              <a:t> attribute, change caption by assigning </a:t>
            </a:r>
            <a:r>
              <a:rPr lang="en-US" sz="1400" dirty="0" err="1"/>
              <a:t>innerHTML</a:t>
            </a:r>
            <a:r>
              <a:rPr lang="en-US" sz="1400" dirty="0"/>
              <a:t> attribute</a:t>
            </a:r>
          </a:p>
          <a:p>
            <a:pPr lvl="2"/>
            <a:endParaRPr lang="en-US" sz="1400" dirty="0"/>
          </a:p>
          <a:p>
            <a:pPr lvl="2"/>
            <a:r>
              <a:rPr lang="en-US" sz="1600" dirty="0"/>
              <a:t>e.g., input verification</a:t>
            </a:r>
          </a:p>
          <a:p>
            <a:pPr lvl="3"/>
            <a:r>
              <a:rPr lang="en-US" sz="1400" dirty="0"/>
              <a:t>text or number boxes, button</a:t>
            </a:r>
          </a:p>
          <a:p>
            <a:pPr lvl="3"/>
            <a:r>
              <a:rPr lang="en-US" sz="1400" dirty="0"/>
              <a:t>if statements checks box contents: if empty, alert warning; else, proceed</a:t>
            </a:r>
          </a:p>
          <a:p>
            <a:pPr lvl="3"/>
            <a:endParaRPr lang="en-US" sz="1400" dirty="0"/>
          </a:p>
          <a:p>
            <a:pPr lvl="2"/>
            <a:r>
              <a:rPr lang="en-US" sz="1600" dirty="0"/>
              <a:t>e.g., counter in page</a:t>
            </a:r>
          </a:p>
          <a:p>
            <a:pPr lvl="3"/>
            <a:r>
              <a:rPr lang="en-US" sz="1400" dirty="0"/>
              <a:t>span that initially contains 0</a:t>
            </a:r>
          </a:p>
          <a:p>
            <a:pPr lvl="3"/>
            <a:r>
              <a:rPr lang="en-US" sz="1400" dirty="0"/>
              <a:t>access span, convert to Number, add 1, reassign to span</a:t>
            </a:r>
          </a:p>
          <a:p>
            <a:pPr lvl="3"/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5118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2106E-F6DC-78FF-563B-0EDB55579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157A6-3BFA-EFAB-0844-592437E8F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F5EB2-9899-0542-966D-4223D7183278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9BB678-FD3A-D071-6D15-E2DD7A1D5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450" y="1143000"/>
            <a:ext cx="67691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70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2106E-F6DC-78FF-563B-0EDB55579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overview (cont.)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157A6-3BFA-EFAB-0844-592437E8F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F5EB2-9899-0542-966D-4223D7183278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ACC539-8EE6-DA1B-EB86-6BEA8C9EC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23" y="1676400"/>
            <a:ext cx="8281753" cy="373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99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2106E-F6DC-78FF-563B-0EDB55579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overview (cont.)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157A6-3BFA-EFAB-0844-592437E8F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F5EB2-9899-0542-966D-4223D7183278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7A655D-506F-2EFD-B9D0-E5B02757D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1287592"/>
            <a:ext cx="8305800" cy="530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86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A77AD02-A22F-DC40-A114-787143654B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Final exam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FF64027D-9BC9-BB4F-9E7B-73ED5FC378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2819400"/>
          </a:xfrm>
        </p:spPr>
        <p:txBody>
          <a:bodyPr/>
          <a:lstStyle/>
          <a:p>
            <a:r>
              <a:rPr lang="en-US" altLang="en-US" sz="1800" dirty="0">
                <a:ea typeface="ＭＳ Ｐゴシック" panose="020B0600070205080204" pitchFamily="34" charset="-128"/>
              </a:rPr>
              <a:t>the exam is Tuesday, May 5   (10:00-11:40)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similar format as Test1 &amp; Test2, but longer</a:t>
            </a:r>
          </a:p>
          <a:p>
            <a:pPr lvl="2"/>
            <a:r>
              <a:rPr lang="en-US" altLang="en-US" sz="1600" dirty="0">
                <a:ea typeface="ＭＳ Ｐゴシック" panose="020B0600070205080204" pitchFamily="34" charset="-128"/>
              </a:rPr>
              <a:t>100 minutes </a:t>
            </a:r>
          </a:p>
          <a:p>
            <a:pPr lvl="2"/>
            <a:r>
              <a:rPr lang="en-US" altLang="en-US" sz="1600" dirty="0">
                <a:ea typeface="ＭＳ Ｐゴシック" panose="020B0600070205080204" pitchFamily="34" charset="-128"/>
              </a:rPr>
              <a:t>will be administered via Blueline, requires Lockdown browser</a:t>
            </a:r>
          </a:p>
          <a:p>
            <a:pPr lvl="3"/>
            <a:r>
              <a:rPr lang="en-US" altLang="en-US" sz="1400" dirty="0">
                <a:ea typeface="ＭＳ Ｐゴシック" panose="020B0600070205080204" pitchFamily="34" charset="-128"/>
              </a:rPr>
              <a:t>bring a laptop, make sure Lockdown is installed and working</a:t>
            </a:r>
          </a:p>
          <a:p>
            <a:pPr lvl="2"/>
            <a:r>
              <a:rPr lang="en-US" altLang="en-US" sz="1600" dirty="0">
                <a:ea typeface="ＭＳ Ｐゴシック" panose="020B0600070205080204" pitchFamily="34" charset="-128"/>
              </a:rPr>
              <a:t>closed notes, closed book, closed neighbor, …</a:t>
            </a:r>
          </a:p>
          <a:p>
            <a:pPr lvl="2"/>
            <a:r>
              <a:rPr lang="en-US" altLang="en-US" sz="1600" dirty="0">
                <a:ea typeface="ＭＳ Ｐゴシック" panose="020B0600070205080204" pitchFamily="34" charset="-128"/>
              </a:rPr>
              <a:t>you MUST take it in-person in your assigned seat (Hixson-Lied 244)</a:t>
            </a:r>
          </a:p>
          <a:p>
            <a:pPr lvl="3"/>
            <a:r>
              <a:rPr lang="en-US" altLang="en-US" sz="1400" dirty="0">
                <a:ea typeface="ＭＳ Ｐゴシック" panose="020B0600070205080204" pitchFamily="34" charset="-128"/>
              </a:rPr>
              <a:t>unless you have arranged special accommodations ahead of time</a:t>
            </a:r>
          </a:p>
          <a:p>
            <a:pPr lvl="1"/>
            <a:r>
              <a:rPr lang="en-US" altLang="en-US" sz="1600" kern="0" dirty="0">
                <a:ea typeface="ＭＳ Ｐゴシック" panose="020B0600070205080204" pitchFamily="34" charset="-128"/>
              </a:rPr>
              <a:t>practice questions available in Blueline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8748C2-8AEF-8346-9670-B505C0BF2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5D17A0-B770-1F85-4832-AAF727A650D7}"/>
              </a:ext>
            </a:extLst>
          </p:cNvPr>
          <p:cNvSpPr txBox="1">
            <a:spLocks/>
          </p:cNvSpPr>
          <p:nvPr/>
        </p:nvSpPr>
        <p:spPr bwMode="auto">
          <a:xfrm>
            <a:off x="457200" y="4495800"/>
            <a:ext cx="8229600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1800" kern="0" dirty="0"/>
              <a:t>similar types of questions as Test1 &amp; Test2</a:t>
            </a:r>
          </a:p>
          <a:p>
            <a:pPr lvl="1">
              <a:buFont typeface="+mj-lt"/>
              <a:buAutoNum type="arabicPeriod"/>
            </a:pPr>
            <a:r>
              <a:rPr lang="en-US" sz="1600" kern="0" dirty="0"/>
              <a:t>factual knowledge: true/false or multiple choice</a:t>
            </a:r>
          </a:p>
          <a:p>
            <a:pPr lvl="1">
              <a:buFont typeface="+mj-lt"/>
              <a:buAutoNum type="arabicPeriod"/>
            </a:pPr>
            <a:r>
              <a:rPr lang="en-US" sz="1600" kern="0" dirty="0"/>
              <a:t>conceptual understanding: short answer</a:t>
            </a:r>
          </a:p>
          <a:p>
            <a:pPr lvl="1">
              <a:buFont typeface="+mj-lt"/>
              <a:buAutoNum type="arabicPeriod"/>
            </a:pPr>
            <a:r>
              <a:rPr lang="en-US" sz="1600" kern="0" dirty="0"/>
              <a:t>synthesis &amp; application: describe/modify HTML and/or JavaScript</a:t>
            </a:r>
          </a:p>
          <a:p>
            <a:pPr lvl="1">
              <a:buFont typeface="+mj-lt"/>
              <a:buAutoNum type="arabicPeriod"/>
            </a:pPr>
            <a:endParaRPr lang="en-US" sz="1600" kern="0" dirty="0"/>
          </a:p>
          <a:p>
            <a:pPr marL="0" indent="0"/>
            <a:r>
              <a:rPr lang="en-US" sz="2000" kern="0" dirty="0"/>
              <a:t>there will be 4 extra points on the test</a:t>
            </a:r>
          </a:p>
        </p:txBody>
      </p:sp>
    </p:spTree>
    <p:extLst>
      <p:ext uri="{BB962C8B-B14F-4D97-AF65-F5344CB8AC3E}">
        <p14:creationId xmlns:p14="http://schemas.microsoft.com/office/powerpoint/2010/main" val="1628787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A77AD02-A22F-DC40-A114-787143654B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Final exam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8748C2-8AEF-8346-9670-B505C0BF2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5D17A0-B770-1F85-4832-AAF727A650D7}"/>
              </a:ext>
            </a:extLst>
          </p:cNvPr>
          <p:cNvSpPr txBox="1">
            <a:spLocks/>
          </p:cNvSpPr>
          <p:nvPr/>
        </p:nvSpPr>
        <p:spPr bwMode="auto">
          <a:xfrm>
            <a:off x="457200" y="1447800"/>
            <a:ext cx="8229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1800" kern="0" dirty="0"/>
              <a:t>the exam is cumulative, but will emphasize material since Test2</a:t>
            </a:r>
          </a:p>
          <a:p>
            <a:pPr lvl="1"/>
            <a:r>
              <a:rPr lang="en-US" sz="1400" kern="0" dirty="0"/>
              <a:t>C8 (Inside the Data): analog vs. digital, binary numbers, number/text </a:t>
            </a:r>
            <a:r>
              <a:rPr lang="en-US" sz="1400" kern="0" dirty="0" err="1"/>
              <a:t>repr</a:t>
            </a:r>
            <a:r>
              <a:rPr lang="en-US" sz="1400" kern="0" dirty="0"/>
              <a:t>.</a:t>
            </a:r>
          </a:p>
          <a:p>
            <a:pPr lvl="1"/>
            <a:r>
              <a:rPr lang="en-US" sz="1400" kern="0" dirty="0"/>
              <a:t>C9 (Inside Multimedia): sound/image/video </a:t>
            </a:r>
            <a:r>
              <a:rPr lang="en-US" sz="1400" kern="0" dirty="0" err="1"/>
              <a:t>repr</a:t>
            </a:r>
            <a:r>
              <a:rPr lang="en-US" sz="1400" kern="0" dirty="0"/>
              <a:t>., lossy vs. lossless compression</a:t>
            </a:r>
          </a:p>
          <a:p>
            <a:pPr lvl="1"/>
            <a:r>
              <a:rPr lang="en-US" sz="1400" kern="0" dirty="0"/>
              <a:t>C10</a:t>
            </a:r>
            <a:r>
              <a:rPr lang="en-US" sz="1400" kern="0" dirty="0">
                <a:sym typeface="Wingdings" pitchFamily="2" charset="2"/>
              </a:rPr>
              <a:t> (Inside the Computer): transistors, gates, circuits, Moore's Law</a:t>
            </a:r>
          </a:p>
          <a:p>
            <a:pPr lvl="1"/>
            <a:r>
              <a:rPr lang="en-US" sz="1400" kern="0" dirty="0">
                <a:sym typeface="Wingdings" pitchFamily="2" charset="2"/>
              </a:rPr>
              <a:t>C11 (Impact on Society): positives &amp; negatives (e.g. digital cash/identity theft)</a:t>
            </a:r>
          </a:p>
          <a:p>
            <a:pPr lvl="1"/>
            <a:r>
              <a:rPr lang="en-US" sz="1400" kern="0" dirty="0">
                <a:sym typeface="Wingdings" pitchFamily="2" charset="2"/>
              </a:rPr>
              <a:t>C12 (Bridging the Divide): Digital Divide, tech inequities, algorithmic bias</a:t>
            </a:r>
          </a:p>
          <a:p>
            <a:pPr lvl="1"/>
            <a:endParaRPr lang="en-US" sz="1400" kern="0" dirty="0">
              <a:sym typeface="Wingdings" pitchFamily="2" charset="2"/>
            </a:endParaRPr>
          </a:p>
          <a:p>
            <a:pPr lvl="1"/>
            <a:r>
              <a:rPr lang="en-US" sz="1400" kern="0" dirty="0">
                <a:sym typeface="Wingdings" pitchFamily="2" charset="2"/>
              </a:rPr>
              <a:t>X7 (Conditional Execution): if-else statement, counters/sums</a:t>
            </a:r>
          </a:p>
          <a:p>
            <a:pPr lvl="1"/>
            <a:r>
              <a:rPr lang="en-US" sz="1400" kern="0" dirty="0">
                <a:sym typeface="Wingdings" pitchFamily="2" charset="2"/>
              </a:rPr>
              <a:t>X9 (Software Models): advantages &amp; disadvantages of modeling</a:t>
            </a:r>
          </a:p>
          <a:p>
            <a:pPr lvl="1"/>
            <a:endParaRPr lang="en-US" sz="1400" kern="0" dirty="0">
              <a:sym typeface="Wingdings" pitchFamily="2" charset="2"/>
            </a:endParaRPr>
          </a:p>
          <a:p>
            <a:pPr lvl="1"/>
            <a:r>
              <a:rPr lang="en-US" sz="1400" kern="0" dirty="0">
                <a:sym typeface="Wingdings" pitchFamily="2" charset="2"/>
              </a:rPr>
              <a:t>Lab 3 (Dino DNA): computers in biology, online databases</a:t>
            </a:r>
          </a:p>
          <a:p>
            <a:pPr lvl="1"/>
            <a:r>
              <a:rPr lang="en-US" sz="1400" kern="0" dirty="0">
                <a:sym typeface="Wingdings" pitchFamily="2" charset="2"/>
              </a:rPr>
              <a:t>Lab 4 (Random Walks): turtle graphics, simulations, scientific method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Factual knowledge: T/F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10FB7627-1651-1D44-9CE8-A0EB23EC412E}" type="slidenum">
              <a:rPr lang="en-US" altLang="en-US" smtClean="0"/>
              <a:pPr>
                <a:spcAft>
                  <a:spcPts val="600"/>
                </a:spcAft>
                <a:defRPr/>
              </a:pPr>
              <a:t>7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4286E8-41D6-7B7B-E991-05F55BC5D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54" y="1524000"/>
            <a:ext cx="6871693" cy="2590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DFE90F-ADBB-A899-7B07-F572D7175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308866"/>
            <a:ext cx="6490346" cy="269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3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Factual knowledge: MC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982CA7-ED90-9DF5-18FA-0A9156024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01700"/>
            <a:ext cx="5752429" cy="3498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61F646-9CA9-E7E4-FD2E-C427E81A3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268672"/>
            <a:ext cx="5410200" cy="424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66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Understanding: SA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CF3D12-EEAA-CD82-6770-32B0D1667317}"/>
              </a:ext>
            </a:extLst>
          </p:cNvPr>
          <p:cNvSpPr txBox="1"/>
          <p:nvPr/>
        </p:nvSpPr>
        <p:spPr>
          <a:xfrm>
            <a:off x="5213408" y="1600200"/>
            <a:ext cx="3657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remember: there is lots of partial credit available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describe 1</a:t>
            </a:r>
            <a:r>
              <a:rPr lang="en-US" sz="1400" baseline="30000" dirty="0"/>
              <a:t>st</a:t>
            </a:r>
            <a:r>
              <a:rPr lang="en-US" sz="1400" dirty="0"/>
              <a:t> positive impact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describe accompanying neg.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describe 2</a:t>
            </a:r>
            <a:r>
              <a:rPr lang="en-US" sz="1400" baseline="30000" dirty="0"/>
              <a:t>nd</a:t>
            </a:r>
            <a:r>
              <a:rPr lang="en-US" sz="1400" dirty="0"/>
              <a:t> positive impact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describe accompanying neg.</a:t>
            </a:r>
          </a:p>
          <a:p>
            <a:pPr marL="800100" lvl="1" indent="-342900">
              <a:buFont typeface="+mj-lt"/>
              <a:buAutoNum type="arabicPeriod"/>
            </a:pPr>
            <a:endParaRPr lang="en-US" sz="1600" dirty="0"/>
          </a:p>
          <a:p>
            <a:r>
              <a:rPr lang="en-US" sz="1600" dirty="0"/>
              <a:t>give complete answers, but don't brain dump!</a:t>
            </a: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E903F4-F2C2-36A5-B412-6E33FED5D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5401"/>
            <a:ext cx="4634309" cy="556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917254"/>
      </p:ext>
    </p:extLst>
  </p:cSld>
  <p:clrMapOvr>
    <a:masterClrMapping/>
  </p:clrMapOvr>
</p:sld>
</file>

<file path=ppt/theme/theme1.xml><?xml version="1.0" encoding="utf-8"?>
<a:theme xmlns:a="http://schemas.openxmlformats.org/drawingml/2006/main" name="Book3e">
  <a:themeElements>
    <a:clrScheme name="Book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19D8E7"/>
      </a:accent1>
      <a:accent2>
        <a:srgbClr val="3E10B2"/>
      </a:accent2>
      <a:accent3>
        <a:srgbClr val="D61A28"/>
      </a:accent3>
      <a:accent4>
        <a:srgbClr val="FAF639"/>
      </a:accent4>
      <a:accent5>
        <a:srgbClr val="209C15"/>
      </a:accent5>
      <a:accent6>
        <a:srgbClr val="660075"/>
      </a:accent6>
      <a:hlink>
        <a:srgbClr val="ABF24D"/>
      </a:hlink>
      <a:folHlink>
        <a:srgbClr val="A0E7FB"/>
      </a:folHlink>
    </a:clrScheme>
    <a:fontScheme name="Level">
      <a:majorFont>
        <a:latin typeface="Lucida Console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Book3e.thmx</Template>
  <TotalTime>2789</TotalTime>
  <Words>646</Words>
  <Application>Microsoft Macintosh PowerPoint</Application>
  <PresentationFormat>On-screen Show (4:3)</PresentationFormat>
  <Paragraphs>106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Lucida Console</vt:lpstr>
      <vt:lpstr>Tw Cen MT Condensed Extra Bold</vt:lpstr>
      <vt:lpstr>Verdana</vt:lpstr>
      <vt:lpstr>Wingdings</vt:lpstr>
      <vt:lpstr>Book3e</vt:lpstr>
      <vt:lpstr>Computer Science: Concepts &amp; Explorations  David Reed, Creighton University  </vt:lpstr>
      <vt:lpstr>Course overview</vt:lpstr>
      <vt:lpstr>Course overview (cont.)</vt:lpstr>
      <vt:lpstr>Course overview (cont.)</vt:lpstr>
      <vt:lpstr>Final exam</vt:lpstr>
      <vt:lpstr>Final exam</vt:lpstr>
      <vt:lpstr>Factual knowledge: T/F</vt:lpstr>
      <vt:lpstr>Factual knowledge: MC</vt:lpstr>
      <vt:lpstr>Conceptual Understanding: SA</vt:lpstr>
      <vt:lpstr>Synthesis/Application:</vt:lpstr>
      <vt:lpstr>Advice</vt:lpstr>
      <vt:lpstr>Advice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Reed, Dave</cp:lastModifiedBy>
  <cp:revision>87</cp:revision>
  <cp:lastPrinted>1601-01-01T00:00:00Z</cp:lastPrinted>
  <dcterms:created xsi:type="dcterms:W3CDTF">2013-09-18T18:19:23Z</dcterms:created>
  <dcterms:modified xsi:type="dcterms:W3CDTF">2023-11-20T18:55:11Z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